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2"/>
  </p:notesMasterIdLst>
  <p:sldIdLst>
    <p:sldId id="266" r:id="rId5"/>
    <p:sldId id="257" r:id="rId6"/>
    <p:sldId id="267" r:id="rId7"/>
    <p:sldId id="268" r:id="rId8"/>
    <p:sldId id="269" r:id="rId9"/>
    <p:sldId id="270" r:id="rId10"/>
    <p:sldId id="271" r:id="rId11"/>
    <p:sldId id="272" r:id="rId12"/>
    <p:sldId id="274" r:id="rId13"/>
    <p:sldId id="275" r:id="rId14"/>
    <p:sldId id="276" r:id="rId15"/>
    <p:sldId id="277" r:id="rId16"/>
    <p:sldId id="279" r:id="rId17"/>
    <p:sldId id="280" r:id="rId18"/>
    <p:sldId id="281" r:id="rId19"/>
    <p:sldId id="273" r:id="rId20"/>
    <p:sldId id="282"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58" autoAdjust="0"/>
    <p:restoredTop sz="94660"/>
  </p:normalViewPr>
  <p:slideViewPr>
    <p:cSldViewPr snapToGrid="0">
      <p:cViewPr varScale="1">
        <p:scale>
          <a:sx n="85" d="100"/>
          <a:sy n="85" d="100"/>
        </p:scale>
        <p:origin x="365" y="62"/>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s>
</file>

<file path=ppt/media/image1.jp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11/22/2024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7CA2F82D-057D-4637-BFBF-4B22F0823E30}" type="datetime1">
              <a:rPr lang="en-US" smtClean="0"/>
              <a:t>11/23/2024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4AFB3EC-D2A7-4E7D-A516-1FC627B4B082}" type="datetime1">
              <a:rPr lang="en-US" smtClean="0"/>
              <a:t>11/23/2024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9A3162D-7E8C-464E-959F-78CC0A84B485}" type="datetime1">
              <a:rPr lang="en-US" smtClean="0"/>
              <a:t>11/23/2024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87A9651-05DC-41CB-B10C-977C76C6F199}" type="datetime1">
              <a:rPr lang="en-US" smtClean="0"/>
              <a:t>11/23/2024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061EC832-8E81-43BB-BF3A-70C37CECCF2A}" type="datetime1">
              <a:rPr lang="en-US" smtClean="0"/>
              <a:t>11/23/2024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31ED267-8530-4331-A82E-E63FC9E3B76C}" type="datetime1">
              <a:rPr lang="en-US" smtClean="0"/>
              <a:t>11/23/2024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DA61577-F5D6-41D6-98B6-DDE94607C8D0}" type="datetime1">
              <a:rPr lang="en-US" smtClean="0"/>
              <a:t>11/23/2024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47A5BEF-D7C4-4B10-BBDF-58732246AC86}" type="datetime1">
              <a:rPr lang="en-US" smtClean="0"/>
              <a:t>11/23/2024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1BFBC63-A81C-4D42-A364-B4F44DC03665}" type="datetime1">
              <a:rPr lang="en-US" smtClean="0"/>
              <a:t>11/23/2024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30DB3499-CF7E-465F-8038-FB63D3A75417}" type="datetime1">
              <a:rPr lang="en-US" smtClean="0"/>
              <a:t>11/23/2024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AB8680B-CD3E-4551-B83C-09BF18A931FC}" type="datetime1">
              <a:rPr lang="en-US" smtClean="0"/>
              <a:t>11/23/2024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1DA26C48-78B3-49A3-9D98-AC7CB09E0872}" type="datetime1">
              <a:rPr lang="en-US" smtClean="0"/>
              <a:t>11/23/2024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gerogero2.sakura.ne.jp/74124/750678.html" TargetMode="External"/><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2400" dirty="0">
                <a:solidFill>
                  <a:srgbClr val="FFFFFF"/>
                </a:solidFill>
              </a:rPr>
              <a:t>Crop Yield prediction in Bangladesh based on machine learning</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fontScale="62500" lnSpcReduction="20000"/>
          </a:bodyPr>
          <a:lstStyle/>
          <a:p>
            <a:pPr algn="l">
              <a:spcAft>
                <a:spcPts val="600"/>
              </a:spcAft>
            </a:pPr>
            <a:r>
              <a:rPr lang="en-US" sz="1800" dirty="0" err="1">
                <a:solidFill>
                  <a:srgbClr val="FFFFFF"/>
                </a:solidFill>
              </a:rPr>
              <a:t>Mst</a:t>
            </a:r>
            <a:r>
              <a:rPr lang="en-US" sz="1800" dirty="0">
                <a:solidFill>
                  <a:srgbClr val="FFFFFF"/>
                </a:solidFill>
              </a:rPr>
              <a:t>. Masphy Akter</a:t>
            </a:r>
          </a:p>
          <a:p>
            <a:pPr algn="l">
              <a:spcAft>
                <a:spcPts val="600"/>
              </a:spcAft>
            </a:pPr>
            <a:r>
              <a:rPr lang="en-US" sz="1800" dirty="0">
                <a:solidFill>
                  <a:srgbClr val="FFFFFF"/>
                </a:solidFill>
              </a:rPr>
              <a:t>Roll no: 09-02-17</a:t>
            </a:r>
          </a:p>
        </p:txBody>
      </p:sp>
      <p:sp>
        <p:nvSpPr>
          <p:cNvPr id="4" name="Slide Number Placeholder 3">
            <a:extLst>
              <a:ext uri="{FF2B5EF4-FFF2-40B4-BE49-F238E27FC236}">
                <a16:creationId xmlns:a16="http://schemas.microsoft.com/office/drawing/2014/main" id="{B9779462-5013-D368-2745-3B00C788AAF6}"/>
              </a:ext>
            </a:extLst>
          </p:cNvPr>
          <p:cNvSpPr>
            <a:spLocks noGrp="1"/>
          </p:cNvSpPr>
          <p:nvPr>
            <p:ph type="sldNum" sz="quarter" idx="12"/>
          </p:nvPr>
        </p:nvSpPr>
        <p:spPr/>
        <p:txBody>
          <a:bodyPr/>
          <a:lstStyle/>
          <a:p>
            <a:fld id="{69E57DC2-970A-4B3E-BB1C-7A09969E49DF}" type="slidenum">
              <a:rPr lang="en-US" smtClean="0"/>
              <a:pPr/>
              <a:t>1</a:t>
            </a:fld>
            <a:endParaRPr lang="en-US" dirty="0"/>
          </a:p>
        </p:txBody>
      </p:sp>
    </p:spTree>
    <p:extLst>
      <p:ext uri="{BB962C8B-B14F-4D97-AF65-F5344CB8AC3E}">
        <p14:creationId xmlns:p14="http://schemas.microsoft.com/office/powerpoint/2010/main" val="7455761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89B50-CFFD-2A61-F1D1-F955F5BEE86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265627F0-7DAD-B07D-B05E-3E236609B3AE}"/>
              </a:ext>
            </a:extLst>
          </p:cNvPr>
          <p:cNvSpPr txBox="1"/>
          <p:nvPr/>
        </p:nvSpPr>
        <p:spPr>
          <a:xfrm>
            <a:off x="1122580" y="486552"/>
            <a:ext cx="10341287" cy="2215991"/>
          </a:xfrm>
          <a:prstGeom prst="rect">
            <a:avLst/>
          </a:prstGeom>
          <a:noFill/>
        </p:spPr>
        <p:txBody>
          <a:bodyPr wrap="square" rtlCol="0">
            <a:spAutoFit/>
          </a:bodyPr>
          <a:lstStyle/>
          <a:p>
            <a:pPr marL="0" marR="0" algn="just">
              <a:lnSpc>
                <a:spcPct val="200000"/>
              </a:lnSpc>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For Linear Regression:</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 </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Mean Squared Error of Linear Regression:  0.4619998281981817</a:t>
            </a:r>
          </a:p>
          <a:p>
            <a:pPr marL="0" marR="0" algn="just">
              <a:lnSpc>
                <a:spcPct val="200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R-</a:t>
            </a:r>
            <a:r>
              <a:rPr lang="en-US" sz="1600" kern="100" dirty="0" err="1">
                <a:effectLst/>
                <a:latin typeface="Times New Roman" panose="02020603050405020304" pitchFamily="18" charset="0"/>
                <a:ea typeface="Calibri" panose="020F0502020204030204" pitchFamily="34" charset="0"/>
                <a:cs typeface="Times New Roman" panose="02020603050405020304" pitchFamily="18" charset="0"/>
              </a:rPr>
              <a:t>sequared</a:t>
            </a: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Score of Linear Regression:  34.44396381863817</a:t>
            </a:r>
          </a:p>
          <a:p>
            <a:endParaRPr lang="en-US" dirty="0"/>
          </a:p>
        </p:txBody>
      </p:sp>
      <p:sp>
        <p:nvSpPr>
          <p:cNvPr id="7" name="Rectangle 8">
            <a:extLst>
              <a:ext uri="{FF2B5EF4-FFF2-40B4-BE49-F238E27FC236}">
                <a16:creationId xmlns:a16="http://schemas.microsoft.com/office/drawing/2014/main" id="{3DB8488A-4FB5-289A-5440-EC8A7CB6A173}"/>
              </a:ext>
            </a:extLst>
          </p:cNvPr>
          <p:cNvSpPr>
            <a:spLocks noChangeArrowheads="1"/>
          </p:cNvSpPr>
          <p:nvPr/>
        </p:nvSpPr>
        <p:spPr bwMode="auto">
          <a:xfrm>
            <a:off x="728133" y="84137"/>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pic>
        <p:nvPicPr>
          <p:cNvPr id="3079" name="Picture 4">
            <a:extLst>
              <a:ext uri="{FF2B5EF4-FFF2-40B4-BE49-F238E27FC236}">
                <a16:creationId xmlns:a16="http://schemas.microsoft.com/office/drawing/2014/main" id="{AC96144F-EAB0-2531-6D5F-9C28A298E0A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01333" y="2965106"/>
            <a:ext cx="7789333" cy="3266888"/>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9">
            <a:extLst>
              <a:ext uri="{FF2B5EF4-FFF2-40B4-BE49-F238E27FC236}">
                <a16:creationId xmlns:a16="http://schemas.microsoft.com/office/drawing/2014/main" id="{0C8DC0BD-90AA-BB44-5CEA-DAC60CB6A7F8}"/>
              </a:ext>
            </a:extLst>
          </p:cNvPr>
          <p:cNvSpPr>
            <a:spLocks noChangeArrowheads="1"/>
          </p:cNvSpPr>
          <p:nvPr/>
        </p:nvSpPr>
        <p:spPr bwMode="auto">
          <a:xfrm>
            <a:off x="728133" y="342900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9" name="Slide Number Placeholder 8">
            <a:extLst>
              <a:ext uri="{FF2B5EF4-FFF2-40B4-BE49-F238E27FC236}">
                <a16:creationId xmlns:a16="http://schemas.microsoft.com/office/drawing/2014/main" id="{3D1DF9FF-C2D5-B21E-14F9-EDE56CA942F6}"/>
              </a:ext>
            </a:extLst>
          </p:cNvPr>
          <p:cNvSpPr>
            <a:spLocks noGrp="1"/>
          </p:cNvSpPr>
          <p:nvPr>
            <p:ph type="sldNum" sz="quarter" idx="12"/>
          </p:nvPr>
        </p:nvSpPr>
        <p:spPr/>
        <p:txBody>
          <a:bodyPr/>
          <a:lstStyle/>
          <a:p>
            <a:fld id="{69E57DC2-970A-4B3E-BB1C-7A09969E49DF}" type="slidenum">
              <a:rPr lang="en-US" smtClean="0"/>
              <a:t>10</a:t>
            </a:fld>
            <a:endParaRPr lang="en-US" dirty="0"/>
          </a:p>
        </p:txBody>
      </p:sp>
    </p:spTree>
    <p:extLst>
      <p:ext uri="{BB962C8B-B14F-4D97-AF65-F5344CB8AC3E}">
        <p14:creationId xmlns:p14="http://schemas.microsoft.com/office/powerpoint/2010/main" val="2603529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FDEF77-444B-B96C-6849-F5AA17E032B7}"/>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62A5A6B-2778-59B0-D26F-232BE1A39503}"/>
              </a:ext>
            </a:extLst>
          </p:cNvPr>
          <p:cNvSpPr txBox="1"/>
          <p:nvPr/>
        </p:nvSpPr>
        <p:spPr>
          <a:xfrm>
            <a:off x="870573" y="532902"/>
            <a:ext cx="10701866" cy="2215991"/>
          </a:xfrm>
          <a:prstGeom prst="rect">
            <a:avLst/>
          </a:prstGeom>
          <a:noFill/>
        </p:spPr>
        <p:txBody>
          <a:bodyPr wrap="square" rtlCol="0">
            <a:spAutoFit/>
          </a:bodyPr>
          <a:lstStyle/>
          <a:p>
            <a:pPr marL="0" marR="0" algn="just">
              <a:lnSpc>
                <a:spcPct val="200000"/>
              </a:lnSpc>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For Random Forest:</a:t>
            </a:r>
            <a:endParaRPr lang="en-US" b="1" kern="100" dirty="0">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200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Mean Squared Error of Random Forest:  0.039132642904837325</a:t>
            </a:r>
          </a:p>
          <a:p>
            <a:pPr marL="0" marR="0" algn="just">
              <a:lnSpc>
                <a:spcPct val="200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R-</a:t>
            </a:r>
            <a:r>
              <a:rPr lang="en-US" sz="1600" kern="100" dirty="0" err="1">
                <a:effectLst/>
                <a:latin typeface="Times New Roman" panose="02020603050405020304" pitchFamily="18" charset="0"/>
                <a:ea typeface="Calibri" panose="020F0502020204030204" pitchFamily="34" charset="0"/>
                <a:cs typeface="Times New Roman" panose="02020603050405020304" pitchFamily="18" charset="0"/>
              </a:rPr>
              <a:t>sequared</a:t>
            </a: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Score of Random Forest :  94.44722530710257</a:t>
            </a:r>
          </a:p>
          <a:p>
            <a:endParaRPr lang="en-US" dirty="0"/>
          </a:p>
        </p:txBody>
      </p:sp>
      <p:pic>
        <p:nvPicPr>
          <p:cNvPr id="3" name="Picture 2">
            <a:extLst>
              <a:ext uri="{FF2B5EF4-FFF2-40B4-BE49-F238E27FC236}">
                <a16:creationId xmlns:a16="http://schemas.microsoft.com/office/drawing/2014/main" id="{35300DCC-72F1-F32C-7C4D-23E3DCE2EC3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150533" y="2880970"/>
            <a:ext cx="7890933" cy="3435163"/>
          </a:xfrm>
          <a:prstGeom prst="rect">
            <a:avLst/>
          </a:prstGeom>
          <a:noFill/>
          <a:ln>
            <a:noFill/>
          </a:ln>
        </p:spPr>
      </p:pic>
      <p:sp>
        <p:nvSpPr>
          <p:cNvPr id="4" name="Slide Number Placeholder 3">
            <a:extLst>
              <a:ext uri="{FF2B5EF4-FFF2-40B4-BE49-F238E27FC236}">
                <a16:creationId xmlns:a16="http://schemas.microsoft.com/office/drawing/2014/main" id="{71910317-73FD-D9B6-318A-5C30154070E5}"/>
              </a:ext>
            </a:extLst>
          </p:cNvPr>
          <p:cNvSpPr>
            <a:spLocks noGrp="1"/>
          </p:cNvSpPr>
          <p:nvPr>
            <p:ph type="sldNum" sz="quarter" idx="12"/>
          </p:nvPr>
        </p:nvSpPr>
        <p:spPr/>
        <p:txBody>
          <a:bodyPr/>
          <a:lstStyle/>
          <a:p>
            <a:fld id="{69E57DC2-970A-4B3E-BB1C-7A09969E49DF}" type="slidenum">
              <a:rPr lang="en-US" smtClean="0"/>
              <a:t>11</a:t>
            </a:fld>
            <a:endParaRPr lang="en-US" dirty="0"/>
          </a:p>
        </p:txBody>
      </p:sp>
    </p:spTree>
    <p:extLst>
      <p:ext uri="{BB962C8B-B14F-4D97-AF65-F5344CB8AC3E}">
        <p14:creationId xmlns:p14="http://schemas.microsoft.com/office/powerpoint/2010/main" val="41315343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F9DE92-099F-609B-D487-A1E2120E5F0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3833508-AC1A-E05C-E76C-BE10CEE3E60C}"/>
              </a:ext>
            </a:extLst>
          </p:cNvPr>
          <p:cNvSpPr txBox="1"/>
          <p:nvPr/>
        </p:nvSpPr>
        <p:spPr>
          <a:xfrm>
            <a:off x="1049867" y="541867"/>
            <a:ext cx="10701866" cy="1590179"/>
          </a:xfrm>
          <a:prstGeom prst="rect">
            <a:avLst/>
          </a:prstGeom>
          <a:noFill/>
        </p:spPr>
        <p:txBody>
          <a:bodyPr wrap="square" rtlCol="0">
            <a:spAutoFit/>
          </a:bodyPr>
          <a:lstStyle/>
          <a:p>
            <a:pPr marL="0" marR="0" algn="just">
              <a:lnSpc>
                <a:spcPct val="200000"/>
              </a:lnSpc>
              <a:spcAft>
                <a:spcPts val="800"/>
              </a:spcAft>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For Decision Tree: </a:t>
            </a:r>
            <a:endParaRPr lang="en-US" sz="18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algn="just">
              <a:lnSpc>
                <a:spcPct val="200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Mean Squared Error of Decision tree:  0.04556063726213749</a:t>
            </a:r>
          </a:p>
          <a:p>
            <a:r>
              <a:rPr lang="en-US" sz="1600" dirty="0">
                <a:effectLst/>
                <a:latin typeface="Times New Roman" panose="02020603050405020304" pitchFamily="18" charset="0"/>
                <a:ea typeface="Calibri" panose="020F0502020204030204" pitchFamily="34" charset="0"/>
                <a:cs typeface="Times New Roman" panose="02020603050405020304" pitchFamily="18" charset="0"/>
              </a:rPr>
              <a:t>R-</a:t>
            </a:r>
            <a:r>
              <a:rPr lang="en-US" sz="1600" dirty="0" err="1">
                <a:effectLst/>
                <a:latin typeface="Times New Roman" panose="02020603050405020304" pitchFamily="18" charset="0"/>
                <a:ea typeface="Calibri" panose="020F0502020204030204" pitchFamily="34" charset="0"/>
                <a:cs typeface="Times New Roman" panose="02020603050405020304" pitchFamily="18" charset="0"/>
              </a:rPr>
              <a:t>sequared</a:t>
            </a:r>
            <a:r>
              <a:rPr lang="en-US" sz="1600" dirty="0">
                <a:effectLst/>
                <a:latin typeface="Times New Roman" panose="02020603050405020304" pitchFamily="18" charset="0"/>
                <a:ea typeface="Calibri" panose="020F0502020204030204" pitchFamily="34" charset="0"/>
                <a:cs typeface="Times New Roman" panose="02020603050405020304" pitchFamily="18" charset="0"/>
              </a:rPr>
              <a:t> Score of Decision tree :  93.535117109348</a:t>
            </a:r>
            <a:endParaRPr lang="en-US" sz="1600" dirty="0">
              <a:latin typeface="Times New Roman" panose="02020603050405020304" pitchFamily="18" charset="0"/>
              <a:cs typeface="Times New Roman" panose="02020603050405020304" pitchFamily="18" charset="0"/>
            </a:endParaRPr>
          </a:p>
        </p:txBody>
      </p:sp>
      <p:sp>
        <p:nvSpPr>
          <p:cNvPr id="5" name="Rectangle 5">
            <a:extLst>
              <a:ext uri="{FF2B5EF4-FFF2-40B4-BE49-F238E27FC236}">
                <a16:creationId xmlns:a16="http://schemas.microsoft.com/office/drawing/2014/main" id="{A5CEEC5A-7E33-34D6-B1CF-C4FFE3CD3ABD}"/>
              </a:ext>
            </a:extLst>
          </p:cNvPr>
          <p:cNvSpPr>
            <a:spLocks noChangeArrowheads="1"/>
          </p:cNvSpPr>
          <p:nvPr/>
        </p:nvSpPr>
        <p:spPr bwMode="auto">
          <a:xfrm>
            <a:off x="-3833875" y="2359845"/>
            <a:ext cx="2724766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4100" name="Picture 8">
            <a:extLst>
              <a:ext uri="{FF2B5EF4-FFF2-40B4-BE49-F238E27FC236}">
                <a16:creationId xmlns:a16="http://schemas.microsoft.com/office/drawing/2014/main" id="{E37D8ED1-03F9-FEA6-ADA3-7A96933238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45734" y="2817045"/>
            <a:ext cx="9093200" cy="2887663"/>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6">
            <a:extLst>
              <a:ext uri="{FF2B5EF4-FFF2-40B4-BE49-F238E27FC236}">
                <a16:creationId xmlns:a16="http://schemas.microsoft.com/office/drawing/2014/main" id="{8F99B878-382D-6AA0-9D20-0DC06FA8CAFF}"/>
              </a:ext>
            </a:extLst>
          </p:cNvPr>
          <p:cNvSpPr>
            <a:spLocks noChangeArrowheads="1"/>
          </p:cNvSpPr>
          <p:nvPr/>
        </p:nvSpPr>
        <p:spPr bwMode="auto">
          <a:xfrm>
            <a:off x="-3833875" y="5704708"/>
            <a:ext cx="27247665"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7" name="Slide Number Placeholder 6">
            <a:extLst>
              <a:ext uri="{FF2B5EF4-FFF2-40B4-BE49-F238E27FC236}">
                <a16:creationId xmlns:a16="http://schemas.microsoft.com/office/drawing/2014/main" id="{24C547E3-9C7D-9536-6044-206A95201D7C}"/>
              </a:ext>
            </a:extLst>
          </p:cNvPr>
          <p:cNvSpPr>
            <a:spLocks noGrp="1"/>
          </p:cNvSpPr>
          <p:nvPr>
            <p:ph type="sldNum" sz="quarter" idx="12"/>
          </p:nvPr>
        </p:nvSpPr>
        <p:spPr/>
        <p:txBody>
          <a:bodyPr/>
          <a:lstStyle/>
          <a:p>
            <a:fld id="{69E57DC2-970A-4B3E-BB1C-7A09969E49DF}" type="slidenum">
              <a:rPr lang="en-US" smtClean="0"/>
              <a:t>12</a:t>
            </a:fld>
            <a:endParaRPr lang="en-US" dirty="0"/>
          </a:p>
        </p:txBody>
      </p:sp>
    </p:spTree>
    <p:extLst>
      <p:ext uri="{BB962C8B-B14F-4D97-AF65-F5344CB8AC3E}">
        <p14:creationId xmlns:p14="http://schemas.microsoft.com/office/powerpoint/2010/main" val="3101118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4F9E67-17D1-1BB0-7399-4305B32D253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F2431BD0-CF8B-53A5-EC62-048EBF985A02}"/>
              </a:ext>
            </a:extLst>
          </p:cNvPr>
          <p:cNvSpPr txBox="1"/>
          <p:nvPr/>
        </p:nvSpPr>
        <p:spPr>
          <a:xfrm>
            <a:off x="1066799" y="406400"/>
            <a:ext cx="10718800" cy="161775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Features Importance</a:t>
            </a:r>
          </a:p>
          <a:p>
            <a:endParaRPr lang="en-US" b="1" dirty="0">
              <a:latin typeface="Times New Roman" panose="02020603050405020304" pitchFamily="18" charset="0"/>
              <a:cs typeface="Times New Roman" panose="02020603050405020304" pitchFamily="18" charset="0"/>
            </a:endParaRPr>
          </a:p>
          <a:p>
            <a:pPr algn="just">
              <a:lnSpc>
                <a:spcPct val="200000"/>
              </a:lnSpc>
            </a:pPr>
            <a:r>
              <a:rPr lang="en-US"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Different features have different importance to crop prediction. The ration of different models is following below the table.</a:t>
            </a:r>
          </a:p>
          <a:p>
            <a:pPr>
              <a:lnSpc>
                <a:spcPct val="200000"/>
              </a:lnSpc>
            </a:pPr>
            <a:r>
              <a:rPr lang="en-US" sz="1600" dirty="0">
                <a:latin typeface="Times New Roman" panose="02020603050405020304" pitchFamily="18" charset="0"/>
                <a:cs typeface="Times New Roman" panose="02020603050405020304" pitchFamily="18" charset="0"/>
              </a:rPr>
              <a:t>Table 4.2: Features importance</a:t>
            </a:r>
          </a:p>
        </p:txBody>
      </p:sp>
      <p:graphicFrame>
        <p:nvGraphicFramePr>
          <p:cNvPr id="5" name="Table 4">
            <a:extLst>
              <a:ext uri="{FF2B5EF4-FFF2-40B4-BE49-F238E27FC236}">
                <a16:creationId xmlns:a16="http://schemas.microsoft.com/office/drawing/2014/main" id="{5999F0B5-D55D-C66A-F9C9-95C654117C42}"/>
              </a:ext>
            </a:extLst>
          </p:cNvPr>
          <p:cNvGraphicFramePr>
            <a:graphicFrameLocks noGrp="1"/>
          </p:cNvGraphicFramePr>
          <p:nvPr>
            <p:extLst>
              <p:ext uri="{D42A27DB-BD31-4B8C-83A1-F6EECF244321}">
                <p14:modId xmlns:p14="http://schemas.microsoft.com/office/powerpoint/2010/main" val="3166738067"/>
              </p:ext>
            </p:extLst>
          </p:nvPr>
        </p:nvGraphicFramePr>
        <p:xfrm>
          <a:off x="1642533" y="2709333"/>
          <a:ext cx="8348133" cy="2252980"/>
        </p:xfrm>
        <a:graphic>
          <a:graphicData uri="http://schemas.openxmlformats.org/drawingml/2006/table">
            <a:tbl>
              <a:tblPr firstRow="1" bandRow="1">
                <a:tableStyleId>{5940675A-B579-460E-94D1-54222C63F5DA}</a:tableStyleId>
              </a:tblPr>
              <a:tblGrid>
                <a:gridCol w="4267200">
                  <a:extLst>
                    <a:ext uri="{9D8B030D-6E8A-4147-A177-3AD203B41FA5}">
                      <a16:colId xmlns:a16="http://schemas.microsoft.com/office/drawing/2014/main" val="2691105022"/>
                    </a:ext>
                  </a:extLst>
                </a:gridCol>
                <a:gridCol w="4080933">
                  <a:extLst>
                    <a:ext uri="{9D8B030D-6E8A-4147-A177-3AD203B41FA5}">
                      <a16:colId xmlns:a16="http://schemas.microsoft.com/office/drawing/2014/main" val="2643551360"/>
                    </a:ext>
                  </a:extLst>
                </a:gridCol>
              </a:tblGrid>
              <a:tr h="156017">
                <a:tc>
                  <a:txBody>
                    <a:bodyPr/>
                    <a:lstStyle/>
                    <a:p>
                      <a:r>
                        <a:rPr lang="en-US" sz="1600" b="1" kern="1200" dirty="0">
                          <a:solidFill>
                            <a:schemeClr val="tx1"/>
                          </a:solidFill>
                          <a:effectLst/>
                          <a:latin typeface="Times New Roman" panose="02020603050405020304" pitchFamily="18" charset="0"/>
                          <a:cs typeface="Times New Roman" panose="02020603050405020304" pitchFamily="18" charset="0"/>
                        </a:rPr>
                        <a:t>Feature</a:t>
                      </a:r>
                      <a:endParaRPr lang="en-US" sz="1600" dirty="0">
                        <a:solidFill>
                          <a:schemeClr val="tx1"/>
                        </a:solidFill>
                        <a:latin typeface="Times New Roman" panose="02020603050405020304" pitchFamily="18" charset="0"/>
                        <a:cs typeface="Times New Roman" panose="02020603050405020304" pitchFamily="18" charset="0"/>
                      </a:endParaRPr>
                    </a:p>
                  </a:txBody>
                  <a:tcPr/>
                </a:tc>
                <a:tc>
                  <a:txBody>
                    <a:bodyPr/>
                    <a:lstStyle/>
                    <a:p>
                      <a:r>
                        <a:rPr lang="en-US" sz="1600" b="1" kern="1200" dirty="0">
                          <a:solidFill>
                            <a:schemeClr val="tx1"/>
                          </a:solidFill>
                          <a:effectLst/>
                          <a:latin typeface="Times New Roman" panose="02020603050405020304" pitchFamily="18" charset="0"/>
                          <a:ea typeface="+mn-ea"/>
                          <a:cs typeface="Times New Roman" panose="02020603050405020304" pitchFamily="18" charset="0"/>
                        </a:rPr>
                        <a:t>Importance (%)</a:t>
                      </a:r>
                      <a:endParaRPr lang="en-US" sz="16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71091899"/>
                  </a:ext>
                </a:extLst>
              </a:tr>
              <a:tr h="383540">
                <a:tc>
                  <a:txBody>
                    <a:bodyPr/>
                    <a:lstStyle/>
                    <a:p>
                      <a:pPr marL="0" marR="0" algn="just">
                        <a:lnSpc>
                          <a:spcPct val="107000"/>
                        </a:lnSpc>
                        <a:spcAft>
                          <a:spcPts val="800"/>
                        </a:spcAft>
                      </a:pPr>
                      <a:r>
                        <a:rPr lang="en-US" sz="1600" kern="100" dirty="0">
                          <a:effectLst/>
                          <a:latin typeface="Times New Roman" panose="02020603050405020304" pitchFamily="18" charset="0"/>
                          <a:ea typeface="Calibri" panose="020F0502020204030204" pitchFamily="34" charset="0"/>
                          <a:cs typeface="Times New Roman" panose="02020603050405020304" pitchFamily="18" charset="0"/>
                        </a:rPr>
                        <a:t> Production</a:t>
                      </a:r>
                    </a:p>
                  </a:txBody>
                  <a:tcPr marL="9525" marR="9525" marT="9525" marB="9525" anchor="ctr"/>
                </a:tc>
                <a:tc>
                  <a:txBody>
                    <a:bodyPr/>
                    <a:lstStyle/>
                    <a:p>
                      <a:pPr>
                        <a:lnSpc>
                          <a:spcPct val="107000"/>
                        </a:lnSpc>
                      </a:pPr>
                      <a:r>
                        <a:rPr lang="en-US" sz="1600" kern="100" dirty="0">
                          <a:effectLst/>
                          <a:latin typeface="Times New Roman" panose="02020603050405020304" pitchFamily="18" charset="0"/>
                          <a:cs typeface="Times New Roman" panose="02020603050405020304" pitchFamily="18" charset="0"/>
                        </a:rPr>
                        <a:t> 46.75</a:t>
                      </a:r>
                    </a:p>
                  </a:txBody>
                  <a:tcPr marL="9525" marR="9525" marT="9525" marB="9525" anchor="ctr"/>
                </a:tc>
                <a:extLst>
                  <a:ext uri="{0D108BD9-81ED-4DB2-BD59-A6C34878D82A}">
                    <a16:rowId xmlns:a16="http://schemas.microsoft.com/office/drawing/2014/main" val="58097542"/>
                  </a:ext>
                </a:extLst>
              </a:tr>
              <a:tr h="383540">
                <a:tc>
                  <a:txBody>
                    <a:bodyPr/>
                    <a:lstStyle/>
                    <a:p>
                      <a:r>
                        <a:rPr lang="en-US" sz="1600" dirty="0">
                          <a:latin typeface="Times New Roman" panose="02020603050405020304" pitchFamily="18" charset="0"/>
                          <a:cs typeface="Times New Roman" panose="02020603050405020304" pitchFamily="18" charset="0"/>
                        </a:rPr>
                        <a:t>Area</a:t>
                      </a:r>
                    </a:p>
                  </a:txBody>
                  <a:tcPr/>
                </a:tc>
                <a:tc>
                  <a:txBody>
                    <a:bodyPr/>
                    <a:lstStyle/>
                    <a:p>
                      <a:r>
                        <a:rPr lang="en-US" sz="1600" dirty="0">
                          <a:latin typeface="Times New Roman" panose="02020603050405020304" pitchFamily="18" charset="0"/>
                          <a:cs typeface="Times New Roman" panose="02020603050405020304" pitchFamily="18" charset="0"/>
                        </a:rPr>
                        <a:t>46.66</a:t>
                      </a:r>
                    </a:p>
                  </a:txBody>
                  <a:tcPr/>
                </a:tc>
                <a:extLst>
                  <a:ext uri="{0D108BD9-81ED-4DB2-BD59-A6C34878D82A}">
                    <a16:rowId xmlns:a16="http://schemas.microsoft.com/office/drawing/2014/main" val="3992455375"/>
                  </a:ext>
                </a:extLst>
              </a:tr>
              <a:tr h="383540">
                <a:tc>
                  <a:txBody>
                    <a:bodyPr/>
                    <a:lstStyle/>
                    <a:p>
                      <a:r>
                        <a:rPr lang="en-US" sz="1600" dirty="0">
                          <a:latin typeface="Times New Roman" panose="02020603050405020304" pitchFamily="18" charset="0"/>
                          <a:cs typeface="Times New Roman" panose="02020603050405020304" pitchFamily="18" charset="0"/>
                        </a:rPr>
                        <a:t>Fertilizer</a:t>
                      </a:r>
                    </a:p>
                  </a:txBody>
                  <a:tcPr/>
                </a:tc>
                <a:tc>
                  <a:txBody>
                    <a:bodyPr/>
                    <a:lstStyle/>
                    <a:p>
                      <a:r>
                        <a:rPr lang="en-US" sz="1600" dirty="0">
                          <a:latin typeface="Times New Roman" panose="02020603050405020304" pitchFamily="18" charset="0"/>
                          <a:cs typeface="Times New Roman" panose="02020603050405020304" pitchFamily="18" charset="0"/>
                        </a:rPr>
                        <a:t>4.64</a:t>
                      </a:r>
                    </a:p>
                  </a:txBody>
                  <a:tcPr/>
                </a:tc>
                <a:extLst>
                  <a:ext uri="{0D108BD9-81ED-4DB2-BD59-A6C34878D82A}">
                    <a16:rowId xmlns:a16="http://schemas.microsoft.com/office/drawing/2014/main" val="2718058689"/>
                  </a:ext>
                </a:extLst>
              </a:tr>
              <a:tr h="383540">
                <a:tc>
                  <a:txBody>
                    <a:bodyPr/>
                    <a:lstStyle/>
                    <a:p>
                      <a:r>
                        <a:rPr lang="en-US" sz="1600" dirty="0">
                          <a:latin typeface="Times New Roman" panose="02020603050405020304" pitchFamily="18" charset="0"/>
                          <a:cs typeface="Times New Roman" panose="02020603050405020304" pitchFamily="18" charset="0"/>
                        </a:rPr>
                        <a:t>Pesticide </a:t>
                      </a:r>
                    </a:p>
                  </a:txBody>
                  <a:tcPr/>
                </a:tc>
                <a:tc>
                  <a:txBody>
                    <a:bodyPr/>
                    <a:lstStyle/>
                    <a:p>
                      <a:r>
                        <a:rPr lang="en-US" sz="1600" dirty="0">
                          <a:latin typeface="Times New Roman" panose="02020603050405020304" pitchFamily="18" charset="0"/>
                          <a:cs typeface="Times New Roman" panose="02020603050405020304" pitchFamily="18" charset="0"/>
                        </a:rPr>
                        <a:t>0.99</a:t>
                      </a:r>
                    </a:p>
                  </a:txBody>
                  <a:tcPr/>
                </a:tc>
                <a:extLst>
                  <a:ext uri="{0D108BD9-81ED-4DB2-BD59-A6C34878D82A}">
                    <a16:rowId xmlns:a16="http://schemas.microsoft.com/office/drawing/2014/main" val="66979014"/>
                  </a:ext>
                </a:extLst>
              </a:tr>
              <a:tr h="383540">
                <a:tc>
                  <a:txBody>
                    <a:bodyPr/>
                    <a:lstStyle/>
                    <a:p>
                      <a:r>
                        <a:rPr lang="en-US" sz="1600" dirty="0">
                          <a:latin typeface="Times New Roman" panose="02020603050405020304" pitchFamily="18" charset="0"/>
                          <a:cs typeface="Times New Roman" panose="02020603050405020304" pitchFamily="18" charset="0"/>
                        </a:rPr>
                        <a:t>Annual Rainfall</a:t>
                      </a:r>
                    </a:p>
                  </a:txBody>
                  <a:tcPr/>
                </a:tc>
                <a:tc>
                  <a:txBody>
                    <a:bodyPr/>
                    <a:lstStyle/>
                    <a:p>
                      <a:r>
                        <a:rPr lang="en-US" sz="1600" dirty="0">
                          <a:latin typeface="Times New Roman" panose="02020603050405020304" pitchFamily="18" charset="0"/>
                          <a:cs typeface="Times New Roman" panose="02020603050405020304" pitchFamily="18" charset="0"/>
                        </a:rPr>
                        <a:t>0.95</a:t>
                      </a:r>
                    </a:p>
                  </a:txBody>
                  <a:tcPr/>
                </a:tc>
                <a:extLst>
                  <a:ext uri="{0D108BD9-81ED-4DB2-BD59-A6C34878D82A}">
                    <a16:rowId xmlns:a16="http://schemas.microsoft.com/office/drawing/2014/main" val="1688341366"/>
                  </a:ext>
                </a:extLst>
              </a:tr>
            </a:tbl>
          </a:graphicData>
        </a:graphic>
      </p:graphicFrame>
      <p:sp>
        <p:nvSpPr>
          <p:cNvPr id="6" name="Slide Number Placeholder 5">
            <a:extLst>
              <a:ext uri="{FF2B5EF4-FFF2-40B4-BE49-F238E27FC236}">
                <a16:creationId xmlns:a16="http://schemas.microsoft.com/office/drawing/2014/main" id="{41BE3643-8AD8-0B71-5CE5-4C1033A61FCB}"/>
              </a:ext>
            </a:extLst>
          </p:cNvPr>
          <p:cNvSpPr>
            <a:spLocks noGrp="1"/>
          </p:cNvSpPr>
          <p:nvPr>
            <p:ph type="sldNum" sz="quarter" idx="12"/>
          </p:nvPr>
        </p:nvSpPr>
        <p:spPr/>
        <p:txBody>
          <a:bodyPr/>
          <a:lstStyle/>
          <a:p>
            <a:fld id="{69E57DC2-970A-4B3E-BB1C-7A09969E49DF}" type="slidenum">
              <a:rPr lang="en-US" smtClean="0"/>
              <a:t>13</a:t>
            </a:fld>
            <a:endParaRPr lang="en-US" dirty="0"/>
          </a:p>
        </p:txBody>
      </p:sp>
    </p:spTree>
    <p:extLst>
      <p:ext uri="{BB962C8B-B14F-4D97-AF65-F5344CB8AC3E}">
        <p14:creationId xmlns:p14="http://schemas.microsoft.com/office/powerpoint/2010/main" val="31739507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490ABE-4102-E9F8-58DB-0015346AAB40}"/>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379B7DE-F8A4-40BC-887B-F9273F517AF6}"/>
              </a:ext>
            </a:extLst>
          </p:cNvPr>
          <p:cNvSpPr txBox="1"/>
          <p:nvPr/>
        </p:nvSpPr>
        <p:spPr>
          <a:xfrm>
            <a:off x="1049867" y="541867"/>
            <a:ext cx="10701866" cy="2223942"/>
          </a:xfrm>
          <a:prstGeom prst="rect">
            <a:avLst/>
          </a:prstGeom>
          <a:noFill/>
        </p:spPr>
        <p:txBody>
          <a:bodyPr wrap="square" rtlCol="0">
            <a:spAutoFit/>
          </a:bodyPr>
          <a:lstStyle/>
          <a:p>
            <a:pPr>
              <a:lnSpc>
                <a:spcPct val="200000"/>
              </a:lnSpc>
            </a:pPr>
            <a:r>
              <a:rPr lang="en-US" b="1" dirty="0">
                <a:latin typeface="Times New Roman" panose="02020603050405020304" pitchFamily="18" charset="0"/>
                <a:cs typeface="Times New Roman" panose="02020603050405020304" pitchFamily="18" charset="0"/>
              </a:rPr>
              <a:t> Algorithm Result</a:t>
            </a:r>
          </a:p>
          <a:p>
            <a:pPr>
              <a:lnSpc>
                <a:spcPct val="200000"/>
              </a:lnSpc>
            </a:pPr>
            <a:r>
              <a:rPr lang="en-US" sz="1800" dirty="0">
                <a:effectLst/>
                <a:latin typeface="Times New Roman" panose="02020603050405020304" pitchFamily="18" charset="0"/>
                <a:ea typeface="Calibri" panose="020F0502020204030204" pitchFamily="34" charset="0"/>
              </a:rPr>
              <a:t>These are the different Machine learning regression algorithms used in this particular research.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Out of those 3 models we can fix a best model for the deployment of the model.</a:t>
            </a:r>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200000"/>
              </a:lnSpc>
            </a:pPr>
            <a:r>
              <a:rPr lang="en-US" b="1" dirty="0">
                <a:latin typeface="Times New Roman" panose="02020603050405020304" pitchFamily="18" charset="0"/>
                <a:cs typeface="Times New Roman" panose="02020603050405020304" pitchFamily="18" charset="0"/>
              </a:rPr>
              <a:t>Table 4.3: Algorithm Result</a:t>
            </a:r>
          </a:p>
        </p:txBody>
      </p:sp>
      <p:graphicFrame>
        <p:nvGraphicFramePr>
          <p:cNvPr id="3" name="Table 2">
            <a:extLst>
              <a:ext uri="{FF2B5EF4-FFF2-40B4-BE49-F238E27FC236}">
                <a16:creationId xmlns:a16="http://schemas.microsoft.com/office/drawing/2014/main" id="{5FB3C9DF-4113-DC49-C925-AD330B0237E9}"/>
              </a:ext>
            </a:extLst>
          </p:cNvPr>
          <p:cNvGraphicFramePr>
            <a:graphicFrameLocks noGrp="1"/>
          </p:cNvGraphicFramePr>
          <p:nvPr>
            <p:extLst>
              <p:ext uri="{D42A27DB-BD31-4B8C-83A1-F6EECF244321}">
                <p14:modId xmlns:p14="http://schemas.microsoft.com/office/powerpoint/2010/main" val="3853482434"/>
              </p:ext>
            </p:extLst>
          </p:nvPr>
        </p:nvGraphicFramePr>
        <p:xfrm>
          <a:off x="2650068" y="3572933"/>
          <a:ext cx="7230532" cy="2743200"/>
        </p:xfrm>
        <a:graphic>
          <a:graphicData uri="http://schemas.openxmlformats.org/drawingml/2006/table">
            <a:tbl>
              <a:tblPr firstRow="1" firstCol="1" bandRow="1">
                <a:tableStyleId>{5C22544A-7EE6-4342-B048-85BDC9FD1C3A}</a:tableStyleId>
              </a:tblPr>
              <a:tblGrid>
                <a:gridCol w="3615266">
                  <a:extLst>
                    <a:ext uri="{9D8B030D-6E8A-4147-A177-3AD203B41FA5}">
                      <a16:colId xmlns:a16="http://schemas.microsoft.com/office/drawing/2014/main" val="3551076666"/>
                    </a:ext>
                  </a:extLst>
                </a:gridCol>
                <a:gridCol w="3615266">
                  <a:extLst>
                    <a:ext uri="{9D8B030D-6E8A-4147-A177-3AD203B41FA5}">
                      <a16:colId xmlns:a16="http://schemas.microsoft.com/office/drawing/2014/main" val="3442691554"/>
                    </a:ext>
                  </a:extLst>
                </a:gridCol>
              </a:tblGrid>
              <a:tr h="685800">
                <a:tc>
                  <a:txBody>
                    <a:bodyPr/>
                    <a:lstStyle/>
                    <a:p>
                      <a:pPr marL="0" marR="0" algn="just">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Model</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R2 Score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798083560"/>
                  </a:ext>
                </a:extLst>
              </a:tr>
              <a:tr h="685800">
                <a:tc>
                  <a:txBody>
                    <a:bodyPr/>
                    <a:lstStyle/>
                    <a:p>
                      <a:pPr marL="0" marR="0" algn="just">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Linear Regression</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34.44</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2677656318"/>
                  </a:ext>
                </a:extLst>
              </a:tr>
              <a:tr h="685800">
                <a:tc>
                  <a:txBody>
                    <a:bodyPr/>
                    <a:lstStyle/>
                    <a:p>
                      <a:pPr marL="0" marR="0" algn="just">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Random Forest  </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94.45</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882557093"/>
                  </a:ext>
                </a:extLst>
              </a:tr>
              <a:tr h="685800">
                <a:tc>
                  <a:txBody>
                    <a:bodyPr/>
                    <a:lstStyle/>
                    <a:p>
                      <a:pPr marL="0" marR="0" algn="just">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a:effectLst/>
                        </a:rPr>
                        <a:t>Decision tree  </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07000"/>
                        </a:lnSpc>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200" kern="0" dirty="0">
                          <a:effectLst/>
                        </a:rPr>
                        <a:t>93.69</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76392755"/>
                  </a:ext>
                </a:extLst>
              </a:tr>
            </a:tbl>
          </a:graphicData>
        </a:graphic>
      </p:graphicFrame>
      <p:sp>
        <p:nvSpPr>
          <p:cNvPr id="4" name="Slide Number Placeholder 3">
            <a:extLst>
              <a:ext uri="{FF2B5EF4-FFF2-40B4-BE49-F238E27FC236}">
                <a16:creationId xmlns:a16="http://schemas.microsoft.com/office/drawing/2014/main" id="{7046A459-7BA7-F8D6-CB6D-19BD284B6EC3}"/>
              </a:ext>
            </a:extLst>
          </p:cNvPr>
          <p:cNvSpPr>
            <a:spLocks noGrp="1"/>
          </p:cNvSpPr>
          <p:nvPr>
            <p:ph type="sldNum" sz="quarter" idx="12"/>
          </p:nvPr>
        </p:nvSpPr>
        <p:spPr/>
        <p:txBody>
          <a:bodyPr/>
          <a:lstStyle/>
          <a:p>
            <a:fld id="{69E57DC2-970A-4B3E-BB1C-7A09969E49DF}" type="slidenum">
              <a:rPr lang="en-US" smtClean="0"/>
              <a:t>14</a:t>
            </a:fld>
            <a:endParaRPr lang="en-US" dirty="0"/>
          </a:p>
        </p:txBody>
      </p:sp>
    </p:spTree>
    <p:extLst>
      <p:ext uri="{BB962C8B-B14F-4D97-AF65-F5344CB8AC3E}">
        <p14:creationId xmlns:p14="http://schemas.microsoft.com/office/powerpoint/2010/main" val="5799512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5EC9BA-767F-7226-CE03-B82B85899F5D}"/>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5FECD31A-3BD0-B3FD-79EE-7D1BB6BE6C1B}"/>
              </a:ext>
            </a:extLst>
          </p:cNvPr>
          <p:cNvSpPr txBox="1"/>
          <p:nvPr/>
        </p:nvSpPr>
        <p:spPr>
          <a:xfrm>
            <a:off x="1049867" y="541867"/>
            <a:ext cx="10701866" cy="4018408"/>
          </a:xfrm>
          <a:prstGeom prst="rect">
            <a:avLst/>
          </a:prstGeom>
          <a:noFill/>
        </p:spPr>
        <p:txBody>
          <a:bodyPr wrap="square" rtlCol="0">
            <a:spAutoFit/>
          </a:bodyPr>
          <a:lstStyle/>
          <a:p>
            <a:pPr algn="just">
              <a:lnSpc>
                <a:spcPct val="200000"/>
              </a:lnSpc>
            </a:pPr>
            <a:r>
              <a:rPr lang="en-US" b="1" dirty="0">
                <a:latin typeface="Times New Roman" panose="02020603050405020304" pitchFamily="18" charset="0"/>
                <a:cs typeface="Times New Roman" panose="02020603050405020304" pitchFamily="18" charset="0"/>
              </a:rPr>
              <a:t>Conclusion </a:t>
            </a:r>
          </a:p>
          <a:p>
            <a:pPr algn="just">
              <a:lnSpc>
                <a:spcPct val="200000"/>
              </a:lnSpc>
            </a:pPr>
            <a:r>
              <a:rPr lang="en-US" sz="1600" dirty="0">
                <a:latin typeface="Times New Roman" panose="02020603050405020304" pitchFamily="18" charset="0"/>
                <a:cs typeface="Times New Roman" panose="02020603050405020304" pitchFamily="18" charset="0"/>
              </a:rPr>
              <a:t>The demand and supply for food have grown more difficult to manage as the population grows. To assist farmers, experts have worked hard over the past few years to anticipate agricultural yield production. In order to forecast crop yield, this study uses various machine learning and deep learning approaches. The study underlines the advantages of cutting-edge procedures. </a:t>
            </a:r>
            <a:r>
              <a:rPr lang="en-US" sz="1600" dirty="0">
                <a:effectLst/>
                <a:latin typeface="Times New Roman" panose="02020603050405020304" pitchFamily="18" charset="0"/>
                <a:ea typeface="Calibri" panose="020F0502020204030204" pitchFamily="34" charset="0"/>
              </a:rPr>
              <a:t>We apply three machine learning and deep learning algorithms, Decision Tree, Random Forest to the dataset taken into consideration. When data is analyzed at the country level, Random Forest Regression and Decision Tree Regression perform better. To increase the model’s accuracy in crop production prediction, remote sensing data could be amalgamated with statistical data of districts. </a:t>
            </a:r>
            <a:endParaRPr lang="en-US" sz="16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EA0736ED-82E7-F55A-A27B-A12ADECD0E74}"/>
              </a:ext>
            </a:extLst>
          </p:cNvPr>
          <p:cNvSpPr>
            <a:spLocks noGrp="1"/>
          </p:cNvSpPr>
          <p:nvPr>
            <p:ph type="sldNum" sz="quarter" idx="12"/>
          </p:nvPr>
        </p:nvSpPr>
        <p:spPr/>
        <p:txBody>
          <a:bodyPr/>
          <a:lstStyle/>
          <a:p>
            <a:fld id="{69E57DC2-970A-4B3E-BB1C-7A09969E49DF}" type="slidenum">
              <a:rPr lang="en-US" smtClean="0"/>
              <a:t>15</a:t>
            </a:fld>
            <a:endParaRPr lang="en-US" dirty="0"/>
          </a:p>
        </p:txBody>
      </p:sp>
    </p:spTree>
    <p:extLst>
      <p:ext uri="{BB962C8B-B14F-4D97-AF65-F5344CB8AC3E}">
        <p14:creationId xmlns:p14="http://schemas.microsoft.com/office/powerpoint/2010/main" val="22839489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0E7B72-8A79-7FC7-83AF-1273CB8BD638}"/>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D0269388-C5A1-CCCB-6EA0-084CE4795869}"/>
              </a:ext>
            </a:extLst>
          </p:cNvPr>
          <p:cNvSpPr txBox="1"/>
          <p:nvPr/>
        </p:nvSpPr>
        <p:spPr>
          <a:xfrm>
            <a:off x="1100667" y="491067"/>
            <a:ext cx="10701866" cy="434978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Reference</a:t>
            </a:r>
          </a:p>
          <a:p>
            <a:endParaRPr lang="en-US" sz="18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8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[1] Nigam, A., Garg, S., Agrawal, A. and Agrawal, P., 2019, November. Crop yield prediction using machine learning algorithms. In 2019 Fifth International Conference on Image Information Processing (ICIIP) (pp. 125-130). IEEE.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8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[2] Crane-</a:t>
            </a:r>
            <a:r>
              <a:rPr lang="en-US" sz="1400" kern="100" dirty="0" err="1">
                <a:effectLst/>
                <a:latin typeface="Times New Roman" panose="02020603050405020304" pitchFamily="18" charset="0"/>
                <a:ea typeface="Calibri" panose="020F0502020204030204" pitchFamily="34" charset="0"/>
                <a:cs typeface="Times New Roman" panose="02020603050405020304" pitchFamily="18" charset="0"/>
              </a:rPr>
              <a:t>Droesch</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A., 2018. Machine learning methods for crop yield prediction and climate change impact assessment agriculture. Environmental Research Letters, 13(11), p.114003. in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8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[3] Van </a:t>
            </a:r>
            <a:r>
              <a:rPr lang="en-US" sz="1400" kern="100" dirty="0" err="1">
                <a:effectLst/>
                <a:latin typeface="Times New Roman" panose="02020603050405020304" pitchFamily="18" charset="0"/>
                <a:ea typeface="Calibri" panose="020F0502020204030204" pitchFamily="34" charset="0"/>
                <a:cs typeface="Times New Roman" panose="02020603050405020304" pitchFamily="18" charset="0"/>
              </a:rPr>
              <a:t>Klompenburg</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T., Kassahun, A. and </a:t>
            </a:r>
            <a:r>
              <a:rPr lang="en-US" sz="1400" kern="100" dirty="0" err="1">
                <a:effectLst/>
                <a:latin typeface="Times New Roman" panose="02020603050405020304" pitchFamily="18" charset="0"/>
                <a:ea typeface="Calibri" panose="020F0502020204030204" pitchFamily="34" charset="0"/>
                <a:cs typeface="Times New Roman" panose="02020603050405020304" pitchFamily="18" charset="0"/>
              </a:rPr>
              <a:t>Catal</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C., 2020. Crop yield prediction using machine learning: A systematic literature review. Computers and Electronics in Agriculture, 177, p.105709.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8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[4] Sellam, V., and E. </a:t>
            </a:r>
            <a:r>
              <a:rPr lang="en-US" sz="1400" kern="100" dirty="0" err="1">
                <a:effectLst/>
                <a:latin typeface="Times New Roman" panose="02020603050405020304" pitchFamily="18" charset="0"/>
                <a:ea typeface="Calibri" panose="020F0502020204030204" pitchFamily="34" charset="0"/>
                <a:cs typeface="Times New Roman" panose="02020603050405020304" pitchFamily="18" charset="0"/>
              </a:rPr>
              <a:t>Poovammal</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"Prediction of crop yield using regression analysis." </a:t>
            </a:r>
            <a:r>
              <a:rPr lang="en-US" sz="1400" i="1" kern="100" dirty="0">
                <a:effectLst/>
                <a:latin typeface="Times New Roman" panose="02020603050405020304" pitchFamily="18" charset="0"/>
                <a:ea typeface="Calibri" panose="020F0502020204030204" pitchFamily="34" charset="0"/>
                <a:cs typeface="Times New Roman" panose="02020603050405020304" pitchFamily="18" charset="0"/>
              </a:rPr>
              <a:t>Indian Journal of Science and Technology </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9.38 (2016): 1-5. </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8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[5] Hegde, Niranjan G., et al. "Survey paper on agriculture yield prediction tool using machine learning." Int. J 5 (2017): 36-39.</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8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[6] Priya, P., U. </a:t>
            </a:r>
            <a:r>
              <a:rPr lang="en-US" sz="1400" kern="100" dirty="0" err="1">
                <a:effectLst/>
                <a:latin typeface="Times New Roman" panose="02020603050405020304" pitchFamily="18" charset="0"/>
                <a:ea typeface="Calibri" panose="020F0502020204030204" pitchFamily="34" charset="0"/>
                <a:cs typeface="Times New Roman" panose="02020603050405020304" pitchFamily="18" charset="0"/>
              </a:rPr>
              <a:t>Muthaiah</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and M. Balamurugan "Predicting yield of the crop using machine learning algorithm." International Journal of Engineering Sciences &amp; Research Technology 7.1 (2018): 1-7.</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8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[7] Hassan, Fazal Mahmud, et al. Agricultural yield and profit prediction using data analysis techniques. Diss.2018.</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just">
              <a:lnSpc>
                <a:spcPct val="107000"/>
              </a:lnSpc>
              <a:spcAft>
                <a:spcPts val="800"/>
              </a:spcAft>
            </a:pP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[8] </a:t>
            </a:r>
            <a:r>
              <a:rPr lang="en-US" sz="1400" kern="100" dirty="0" err="1">
                <a:effectLst/>
                <a:latin typeface="Times New Roman" panose="02020603050405020304" pitchFamily="18" charset="0"/>
                <a:ea typeface="Calibri" panose="020F0502020204030204" pitchFamily="34" charset="0"/>
                <a:cs typeface="Times New Roman" panose="02020603050405020304" pitchFamily="18" charset="0"/>
              </a:rPr>
              <a:t>Sivanand</a:t>
            </a:r>
            <a:r>
              <a:rPr lang="en-US" sz="1400" kern="100" dirty="0">
                <a:effectLst/>
                <a:latin typeface="Times New Roman" panose="02020603050405020304" pitchFamily="18" charset="0"/>
                <a:ea typeface="Calibri" panose="020F0502020204030204" pitchFamily="34" charset="0"/>
                <a:cs typeface="Times New Roman" panose="02020603050405020304" pitchFamily="18" charset="0"/>
              </a:rPr>
              <a:t>, K., M. Sai Amrutha, and J. Chaitra Nayak. "Web Application Development for Site Specific Crop Prediction using Machine Learning." International Journal of Modern Agriculture 10.2 (2021): 3538-3549.</a:t>
            </a:r>
            <a:endParaRPr lang="en-US" sz="14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52352C13-DF4D-0A32-7010-6803E90A87D5}"/>
              </a:ext>
            </a:extLst>
          </p:cNvPr>
          <p:cNvSpPr>
            <a:spLocks noGrp="1"/>
          </p:cNvSpPr>
          <p:nvPr>
            <p:ph type="sldNum" sz="quarter" idx="12"/>
          </p:nvPr>
        </p:nvSpPr>
        <p:spPr/>
        <p:txBody>
          <a:bodyPr/>
          <a:lstStyle/>
          <a:p>
            <a:fld id="{69E57DC2-970A-4B3E-BB1C-7A09969E49DF}" type="slidenum">
              <a:rPr lang="en-US" smtClean="0"/>
              <a:t>16</a:t>
            </a:fld>
            <a:endParaRPr lang="en-US" dirty="0"/>
          </a:p>
        </p:txBody>
      </p:sp>
    </p:spTree>
    <p:extLst>
      <p:ext uri="{BB962C8B-B14F-4D97-AF65-F5344CB8AC3E}">
        <p14:creationId xmlns:p14="http://schemas.microsoft.com/office/powerpoint/2010/main" val="3951015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B04F80F-DB7A-65B8-4529-DA744F01BD45}"/>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1646684" y="792892"/>
            <a:ext cx="8898632" cy="5272215"/>
          </a:xfrm>
          <a:prstGeom prst="rect">
            <a:avLst/>
          </a:prstGeom>
        </p:spPr>
      </p:pic>
      <p:sp>
        <p:nvSpPr>
          <p:cNvPr id="4" name="Slide Number Placeholder 3">
            <a:extLst>
              <a:ext uri="{FF2B5EF4-FFF2-40B4-BE49-F238E27FC236}">
                <a16:creationId xmlns:a16="http://schemas.microsoft.com/office/drawing/2014/main" id="{9E382786-4053-A921-147B-8F9249B7512B}"/>
              </a:ext>
            </a:extLst>
          </p:cNvPr>
          <p:cNvSpPr>
            <a:spLocks noGrp="1"/>
          </p:cNvSpPr>
          <p:nvPr>
            <p:ph type="sldNum" sz="quarter" idx="12"/>
          </p:nvPr>
        </p:nvSpPr>
        <p:spPr/>
        <p:txBody>
          <a:bodyPr/>
          <a:lstStyle/>
          <a:p>
            <a:fld id="{69E57DC2-970A-4B3E-BB1C-7A09969E49DF}" type="slidenum">
              <a:rPr lang="en-US" smtClean="0"/>
              <a:t>17</a:t>
            </a:fld>
            <a:endParaRPr lang="en-US" dirty="0"/>
          </a:p>
        </p:txBody>
      </p:sp>
    </p:spTree>
    <p:extLst>
      <p:ext uri="{BB962C8B-B14F-4D97-AF65-F5344CB8AC3E}">
        <p14:creationId xmlns:p14="http://schemas.microsoft.com/office/powerpoint/2010/main" val="20205150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F46335AB-84B7-0F2E-596E-B6D4BC021FAB}"/>
              </a:ext>
            </a:extLst>
          </p:cNvPr>
          <p:cNvSpPr>
            <a:spLocks noGrp="1"/>
          </p:cNvSpPr>
          <p:nvPr>
            <p:ph idx="1"/>
          </p:nvPr>
        </p:nvSpPr>
        <p:spPr>
          <a:xfrm>
            <a:off x="1371600" y="745067"/>
            <a:ext cx="9601200" cy="5122333"/>
          </a:xfrm>
        </p:spPr>
        <p:txBody>
          <a:bodyPr>
            <a:normAutofit/>
          </a:bodyPr>
          <a:lstStyle/>
          <a:p>
            <a:pPr marL="0" indent="0">
              <a:buNone/>
            </a:pPr>
            <a:r>
              <a:rPr lang="en-US" sz="1800" b="1" dirty="0">
                <a:latin typeface="Times New Roman" panose="02020603050405020304" pitchFamily="18" charset="0"/>
                <a:cs typeface="Times New Roman" panose="02020603050405020304" pitchFamily="18" charset="0"/>
              </a:rPr>
              <a:t>Outline</a:t>
            </a:r>
          </a:p>
          <a:p>
            <a:pPr algn="just">
              <a:lnSpc>
                <a:spcPct val="200000"/>
              </a:lnSpc>
            </a:pPr>
            <a:r>
              <a:rPr lang="en-US" sz="1600" dirty="0">
                <a:latin typeface="Times New Roman" panose="02020603050405020304" pitchFamily="18" charset="0"/>
                <a:cs typeface="Times New Roman" panose="02020603050405020304" pitchFamily="18" charset="0"/>
              </a:rPr>
              <a:t>Introduction </a:t>
            </a:r>
          </a:p>
          <a:p>
            <a:pPr algn="just">
              <a:lnSpc>
                <a:spcPct val="200000"/>
              </a:lnSpc>
            </a:pPr>
            <a:r>
              <a:rPr lang="en-US" sz="1600" dirty="0">
                <a:latin typeface="Times New Roman" panose="02020603050405020304" pitchFamily="18" charset="0"/>
                <a:cs typeface="Times New Roman" panose="02020603050405020304" pitchFamily="18" charset="0"/>
              </a:rPr>
              <a:t>Literature Review</a:t>
            </a:r>
          </a:p>
          <a:p>
            <a:pPr algn="just">
              <a:lnSpc>
                <a:spcPct val="200000"/>
              </a:lnSpc>
            </a:pPr>
            <a:r>
              <a:rPr lang="en-US" sz="1600" dirty="0">
                <a:latin typeface="Times New Roman" panose="02020603050405020304" pitchFamily="18" charset="0"/>
                <a:cs typeface="Times New Roman" panose="02020603050405020304" pitchFamily="18" charset="0"/>
              </a:rPr>
              <a:t>Methodology</a:t>
            </a:r>
          </a:p>
          <a:p>
            <a:pPr algn="just">
              <a:lnSpc>
                <a:spcPct val="200000"/>
              </a:lnSpc>
            </a:pPr>
            <a:r>
              <a:rPr lang="en-US" sz="1600" dirty="0">
                <a:latin typeface="Times New Roman" panose="02020603050405020304" pitchFamily="18" charset="0"/>
                <a:cs typeface="Times New Roman" panose="02020603050405020304" pitchFamily="18" charset="0"/>
              </a:rPr>
              <a:t>Result and discussion</a:t>
            </a:r>
          </a:p>
          <a:p>
            <a:pPr algn="just">
              <a:lnSpc>
                <a:spcPct val="200000"/>
              </a:lnSpc>
            </a:pPr>
            <a:r>
              <a:rPr lang="en-US" sz="1600" dirty="0">
                <a:latin typeface="Times New Roman" panose="02020603050405020304" pitchFamily="18" charset="0"/>
                <a:cs typeface="Times New Roman" panose="02020603050405020304" pitchFamily="18" charset="0"/>
              </a:rPr>
              <a:t>Conclusion</a:t>
            </a:r>
          </a:p>
          <a:p>
            <a:pPr algn="just">
              <a:lnSpc>
                <a:spcPct val="200000"/>
              </a:lnSpc>
            </a:pPr>
            <a:r>
              <a:rPr lang="en-US" sz="1600" dirty="0">
                <a:latin typeface="Times New Roman" panose="02020603050405020304" pitchFamily="18" charset="0"/>
                <a:cs typeface="Times New Roman" panose="02020603050405020304" pitchFamily="18" charset="0"/>
              </a:rPr>
              <a:t>Reference</a:t>
            </a:r>
          </a:p>
        </p:txBody>
      </p:sp>
      <p:sp>
        <p:nvSpPr>
          <p:cNvPr id="6" name="Slide Number Placeholder 5">
            <a:extLst>
              <a:ext uri="{FF2B5EF4-FFF2-40B4-BE49-F238E27FC236}">
                <a16:creationId xmlns:a16="http://schemas.microsoft.com/office/drawing/2014/main" id="{F8F87B27-DACD-A7D2-152E-9C1533E956D9}"/>
              </a:ext>
            </a:extLst>
          </p:cNvPr>
          <p:cNvSpPr>
            <a:spLocks noGrp="1"/>
          </p:cNvSpPr>
          <p:nvPr>
            <p:ph type="sldNum" sz="quarter" idx="12"/>
          </p:nvPr>
        </p:nvSpPr>
        <p:spPr/>
        <p:txBody>
          <a:bodyPr/>
          <a:lstStyle/>
          <a:p>
            <a:fld id="{69E57DC2-970A-4B3E-BB1C-7A09969E49DF}" type="slidenum">
              <a:rPr lang="en-US" smtClean="0"/>
              <a:t>2</a:t>
            </a:fld>
            <a:endParaRPr lang="en-US" dirty="0"/>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41E0FE6-63E7-DC27-492F-8B5FBC4A5264}"/>
              </a:ext>
            </a:extLst>
          </p:cNvPr>
          <p:cNvSpPr txBox="1"/>
          <p:nvPr/>
        </p:nvSpPr>
        <p:spPr>
          <a:xfrm>
            <a:off x="905256" y="1472184"/>
            <a:ext cx="10899648" cy="4018408"/>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Background</a:t>
            </a:r>
          </a:p>
          <a:p>
            <a:endParaRPr lang="en-US" b="1" dirty="0">
              <a:latin typeface="Times New Roman" panose="02020603050405020304" pitchFamily="18" charset="0"/>
              <a:cs typeface="Times New Roman" panose="02020603050405020304" pitchFamily="18" charset="0"/>
            </a:endParaRPr>
          </a:p>
          <a:p>
            <a:pPr marL="342900" indent="-34290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Agriculture is a vital element that has a significant role in nourishing the world’s growing population.</a:t>
            </a:r>
          </a:p>
          <a:p>
            <a:pPr marL="342900" indent="-34290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 To keep pace with the increasing demand for foodstuffs, farmers need to make the best use of them to reap output while minimizing losses.</a:t>
            </a:r>
          </a:p>
          <a:p>
            <a:pPr marL="342900" indent="-34290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In recent years, machine learning applications have entered our lives in many areas, from health to defense industries and education to urbanization, and have taken an effective way in decision-making situations.</a:t>
            </a:r>
          </a:p>
          <a:p>
            <a:pPr marL="342900" indent="-34290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 At the same time, it started to produce information and technology solutions by forming the basis of the newly emerging search engine infrastructure. </a:t>
            </a:r>
            <a:endParaRPr lang="en-US" sz="1600"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EBCC45F7-7D95-E9A9-5C90-3ED1DEEC30AF}"/>
              </a:ext>
            </a:extLst>
          </p:cNvPr>
          <p:cNvSpPr txBox="1"/>
          <p:nvPr/>
        </p:nvSpPr>
        <p:spPr>
          <a:xfrm>
            <a:off x="905256" y="694267"/>
            <a:ext cx="10899648"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INTRODUCTION</a:t>
            </a:r>
          </a:p>
        </p:txBody>
      </p:sp>
      <p:sp>
        <p:nvSpPr>
          <p:cNvPr id="4" name="Slide Number Placeholder 3">
            <a:extLst>
              <a:ext uri="{FF2B5EF4-FFF2-40B4-BE49-F238E27FC236}">
                <a16:creationId xmlns:a16="http://schemas.microsoft.com/office/drawing/2014/main" id="{6D3680B8-0011-6D07-E87E-2BD3305015C1}"/>
              </a:ext>
            </a:extLst>
          </p:cNvPr>
          <p:cNvSpPr>
            <a:spLocks noGrp="1"/>
          </p:cNvSpPr>
          <p:nvPr>
            <p:ph type="sldNum" sz="quarter" idx="12"/>
          </p:nvPr>
        </p:nvSpPr>
        <p:spPr/>
        <p:txBody>
          <a:bodyPr/>
          <a:lstStyle/>
          <a:p>
            <a:fld id="{69E57DC2-970A-4B3E-BB1C-7A09969E49DF}" type="slidenum">
              <a:rPr lang="en-US" smtClean="0"/>
              <a:t>3</a:t>
            </a:fld>
            <a:endParaRPr lang="en-US" dirty="0"/>
          </a:p>
        </p:txBody>
      </p:sp>
    </p:spTree>
    <p:extLst>
      <p:ext uri="{BB962C8B-B14F-4D97-AF65-F5344CB8AC3E}">
        <p14:creationId xmlns:p14="http://schemas.microsoft.com/office/powerpoint/2010/main" val="15474929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2F59A0A-DD6B-3503-C64D-90DC3D336E57}"/>
              </a:ext>
            </a:extLst>
          </p:cNvPr>
          <p:cNvSpPr txBox="1"/>
          <p:nvPr/>
        </p:nvSpPr>
        <p:spPr>
          <a:xfrm>
            <a:off x="1185333" y="819350"/>
            <a:ext cx="9555819" cy="3525965"/>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Objective</a:t>
            </a:r>
          </a:p>
          <a:p>
            <a:endParaRPr lang="en-US" dirty="0">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en-US" sz="1600" i="0" u="none" strike="noStrike" baseline="0" dirty="0">
                <a:solidFill>
                  <a:srgbClr val="000000"/>
                </a:solidFill>
                <a:latin typeface="Times New Roman" panose="02020603050405020304" pitchFamily="18" charset="0"/>
                <a:cs typeface="Times New Roman" panose="02020603050405020304" pitchFamily="18" charset="0"/>
              </a:rPr>
              <a:t>Data Collection and Preprocessing</a:t>
            </a:r>
          </a:p>
          <a:p>
            <a:pPr marL="285750" indent="-28575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Exploratory Data Analysis (EDA) </a:t>
            </a:r>
            <a:endParaRPr lang="en-US" sz="1600" b="0" dirty="0">
              <a:solidFill>
                <a:srgbClr val="000000"/>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Machine Learning Model Development </a:t>
            </a:r>
            <a:endParaRPr lang="en-US" sz="1600" i="0" u="none" strike="noStrike" baseline="0" dirty="0">
              <a:solidFill>
                <a:srgbClr val="000000"/>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Model Evaluation</a:t>
            </a:r>
          </a:p>
          <a:p>
            <a:pPr marL="285750" indent="-28575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Feature Importance Analysis </a:t>
            </a:r>
            <a:endParaRPr lang="en-US" sz="1600" dirty="0">
              <a:solidFill>
                <a:srgbClr val="000000"/>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Model Deployment and Testing </a:t>
            </a:r>
            <a:endParaRPr lang="en-US" sz="1600" b="1"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61D8F111-8949-66D8-871D-9CB83E9F819D}"/>
              </a:ext>
            </a:extLst>
          </p:cNvPr>
          <p:cNvSpPr>
            <a:spLocks noGrp="1"/>
          </p:cNvSpPr>
          <p:nvPr>
            <p:ph type="sldNum" sz="quarter" idx="12"/>
          </p:nvPr>
        </p:nvSpPr>
        <p:spPr/>
        <p:txBody>
          <a:bodyPr/>
          <a:lstStyle/>
          <a:p>
            <a:fld id="{69E57DC2-970A-4B3E-BB1C-7A09969E49DF}" type="slidenum">
              <a:rPr lang="en-US" smtClean="0"/>
              <a:t>4</a:t>
            </a:fld>
            <a:endParaRPr lang="en-US" dirty="0"/>
          </a:p>
        </p:txBody>
      </p:sp>
    </p:spTree>
    <p:extLst>
      <p:ext uri="{BB962C8B-B14F-4D97-AF65-F5344CB8AC3E}">
        <p14:creationId xmlns:p14="http://schemas.microsoft.com/office/powerpoint/2010/main" val="11673061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33AD938-0562-D1EA-D14F-EA799C329BF5}"/>
              </a:ext>
            </a:extLst>
          </p:cNvPr>
          <p:cNvSpPr txBox="1"/>
          <p:nvPr/>
        </p:nvSpPr>
        <p:spPr>
          <a:xfrm>
            <a:off x="1198203" y="905933"/>
            <a:ext cx="10397066" cy="4510850"/>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Literature Review</a:t>
            </a:r>
          </a:p>
          <a:p>
            <a:endParaRPr lang="en-US" b="1" dirty="0">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In its earliest, many analyses and models were being done for estimating the negative and positive effect of climate on various types of crops in Bangladesh and different nations.</a:t>
            </a:r>
          </a:p>
          <a:p>
            <a:pPr marL="285750" indent="-285750" algn="just">
              <a:lnSpc>
                <a:spcPct val="200000"/>
              </a:lnSpc>
              <a:buFont typeface="Arial" panose="020B0604020202020204" pitchFamily="34" charset="0"/>
              <a:buChar char="•"/>
            </a:pPr>
            <a:r>
              <a:rPr lang="en-US" sz="1600" b="0" i="0" u="none" strike="noStrike" baseline="0" dirty="0" err="1">
                <a:solidFill>
                  <a:srgbClr val="000000"/>
                </a:solidFill>
                <a:latin typeface="Times New Roman" panose="02020603050405020304" pitchFamily="18" charset="0"/>
                <a:cs typeface="Times New Roman" panose="02020603050405020304" pitchFamily="18" charset="0"/>
              </a:rPr>
              <a:t>Aruvansh</a:t>
            </a:r>
            <a:r>
              <a:rPr lang="en-US" sz="1600" b="0" i="0" u="none" strike="noStrike" baseline="0" dirty="0">
                <a:solidFill>
                  <a:srgbClr val="000000"/>
                </a:solidFill>
                <a:latin typeface="Times New Roman" panose="02020603050405020304" pitchFamily="18" charset="0"/>
                <a:cs typeface="Times New Roman" panose="02020603050405020304" pitchFamily="18" charset="0"/>
              </a:rPr>
              <a:t> Nigam, Saksham Garg, </a:t>
            </a:r>
            <a:r>
              <a:rPr lang="en-US" sz="1600" b="0" i="0" u="none" strike="noStrike" baseline="0" dirty="0" err="1">
                <a:solidFill>
                  <a:srgbClr val="000000"/>
                </a:solidFill>
                <a:latin typeface="Times New Roman" panose="02020603050405020304" pitchFamily="18" charset="0"/>
                <a:cs typeface="Times New Roman" panose="02020603050405020304" pitchFamily="18" charset="0"/>
              </a:rPr>
              <a:t>Archit</a:t>
            </a:r>
            <a:r>
              <a:rPr lang="en-US" sz="1600" b="0" i="0" u="none" strike="noStrike" baseline="0" dirty="0">
                <a:solidFill>
                  <a:srgbClr val="000000"/>
                </a:solidFill>
                <a:latin typeface="Times New Roman" panose="02020603050405020304" pitchFamily="18" charset="0"/>
                <a:cs typeface="Times New Roman" panose="02020603050405020304" pitchFamily="18" charset="0"/>
              </a:rPr>
              <a:t> Agrawal, Parul Agrawal investigates Indian government dataset and it's been laid out that Arbitrary Timberland AI the calculation gives the best yield expectation precision. </a:t>
            </a:r>
            <a:endParaRPr lang="en-US" sz="1600" dirty="0">
              <a:solidFill>
                <a:srgbClr val="000000"/>
              </a:solidFill>
              <a:latin typeface="Times New Roman" panose="02020603050405020304" pitchFamily="18" charset="0"/>
              <a:cs typeface="Times New Roman" panose="02020603050405020304" pitchFamily="18" charset="0"/>
            </a:endParaRPr>
          </a:p>
          <a:p>
            <a:pPr marL="285750" indent="-285750" algn="just">
              <a:lnSpc>
                <a:spcPct val="200000"/>
              </a:lnSpc>
              <a:buFont typeface="Arial" panose="020B0604020202020204" pitchFamily="34" charset="0"/>
              <a:buChar char="•"/>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E Setiawati and W A Yusuf is gaining practical experience in the exactness and strength and relationship of irregular woods calculations. </a:t>
            </a:r>
          </a:p>
          <a:p>
            <a:pPr marL="285750" indent="-285750" algn="just">
              <a:lnSpc>
                <a:spcPct val="200000"/>
              </a:lnSpc>
              <a:buFont typeface="Arial" panose="020B0604020202020204" pitchFamily="34" charset="0"/>
              <a:buChar char="•"/>
            </a:pPr>
            <a:r>
              <a:rPr lang="en-US" sz="1600" b="0" i="0" u="none" strike="noStrike" baseline="0" dirty="0" err="1">
                <a:solidFill>
                  <a:srgbClr val="000000"/>
                </a:solidFill>
                <a:latin typeface="Times New Roman" panose="02020603050405020304" pitchFamily="18" charset="0"/>
                <a:cs typeface="Times New Roman" panose="02020603050405020304" pitchFamily="18" charset="0"/>
              </a:rPr>
              <a:t>Anakha</a:t>
            </a:r>
            <a:r>
              <a:rPr lang="en-US" sz="1600" b="0" i="0" u="none" strike="noStrike" baseline="0" dirty="0">
                <a:solidFill>
                  <a:srgbClr val="000000"/>
                </a:solidFill>
                <a:latin typeface="Times New Roman" panose="02020603050405020304" pitchFamily="18" charset="0"/>
                <a:cs typeface="Times New Roman" panose="02020603050405020304" pitchFamily="18" charset="0"/>
              </a:rPr>
              <a:t> Venugopal, Aparna S, </a:t>
            </a:r>
            <a:r>
              <a:rPr lang="en-US" sz="1600" b="0" i="0" u="none" strike="noStrike" baseline="0" dirty="0" err="1">
                <a:solidFill>
                  <a:srgbClr val="000000"/>
                </a:solidFill>
                <a:latin typeface="Times New Roman" panose="02020603050405020304" pitchFamily="18" charset="0"/>
                <a:cs typeface="Times New Roman" panose="02020603050405020304" pitchFamily="18" charset="0"/>
              </a:rPr>
              <a:t>Jinsu</a:t>
            </a:r>
            <a:r>
              <a:rPr lang="en-US" sz="1600" b="0" i="0" u="none" strike="noStrike" baseline="0" dirty="0">
                <a:solidFill>
                  <a:srgbClr val="000000"/>
                </a:solidFill>
                <a:latin typeface="Times New Roman" panose="02020603050405020304" pitchFamily="18" charset="0"/>
                <a:cs typeface="Times New Roman" panose="02020603050405020304" pitchFamily="18" charset="0"/>
              </a:rPr>
              <a:t> Mani, Rima Mathew, Prof. </a:t>
            </a:r>
            <a:r>
              <a:rPr lang="en-US" sz="1600" b="0" i="0" u="none" strike="noStrike" baseline="0" dirty="0" err="1">
                <a:solidFill>
                  <a:srgbClr val="000000"/>
                </a:solidFill>
                <a:latin typeface="Times New Roman" panose="02020603050405020304" pitchFamily="18" charset="0"/>
                <a:cs typeface="Times New Roman" panose="02020603050405020304" pitchFamily="18" charset="0"/>
              </a:rPr>
              <a:t>Vinu</a:t>
            </a:r>
            <a:r>
              <a:rPr lang="en-US" sz="1600" b="0" i="0" u="none" strike="noStrike" baseline="0" dirty="0">
                <a:solidFill>
                  <a:srgbClr val="000000"/>
                </a:solidFill>
                <a:latin typeface="Times New Roman" panose="02020603050405020304" pitchFamily="18" charset="0"/>
                <a:cs typeface="Times New Roman" panose="02020603050405020304" pitchFamily="18" charset="0"/>
              </a:rPr>
              <a:t> Williams has hypothetically portrayed different machine learning strategies that can be applied in different gauging regions. </a:t>
            </a:r>
            <a:endParaRPr lang="en-US" sz="1600" b="1" dirty="0">
              <a:latin typeface="Times New Roman" panose="02020603050405020304" pitchFamily="18" charset="0"/>
              <a:cs typeface="Times New Roman" panose="02020603050405020304" pitchFamily="18" charset="0"/>
            </a:endParaRPr>
          </a:p>
        </p:txBody>
      </p:sp>
      <p:sp>
        <p:nvSpPr>
          <p:cNvPr id="2" name="Slide Number Placeholder 1">
            <a:extLst>
              <a:ext uri="{FF2B5EF4-FFF2-40B4-BE49-F238E27FC236}">
                <a16:creationId xmlns:a16="http://schemas.microsoft.com/office/drawing/2014/main" id="{86D97AB6-5306-36C6-20A4-252707461B7A}"/>
              </a:ext>
            </a:extLst>
          </p:cNvPr>
          <p:cNvSpPr>
            <a:spLocks noGrp="1"/>
          </p:cNvSpPr>
          <p:nvPr>
            <p:ph type="sldNum" sz="quarter" idx="12"/>
          </p:nvPr>
        </p:nvSpPr>
        <p:spPr/>
        <p:txBody>
          <a:bodyPr/>
          <a:lstStyle/>
          <a:p>
            <a:fld id="{69E57DC2-970A-4B3E-BB1C-7A09969E49DF}" type="slidenum">
              <a:rPr lang="en-US" smtClean="0"/>
              <a:t>5</a:t>
            </a:fld>
            <a:endParaRPr lang="en-US" dirty="0"/>
          </a:p>
        </p:txBody>
      </p:sp>
    </p:spTree>
    <p:extLst>
      <p:ext uri="{BB962C8B-B14F-4D97-AF65-F5344CB8AC3E}">
        <p14:creationId xmlns:p14="http://schemas.microsoft.com/office/powerpoint/2010/main" val="108221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025F45-F838-A50E-9B59-00A4EC44EBA9}"/>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CACA0EB3-46ED-1AC5-1F01-68C8A530478C}"/>
              </a:ext>
            </a:extLst>
          </p:cNvPr>
          <p:cNvSpPr txBox="1"/>
          <p:nvPr/>
        </p:nvSpPr>
        <p:spPr>
          <a:xfrm>
            <a:off x="965199" y="733272"/>
            <a:ext cx="10701866" cy="313932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Methodology</a:t>
            </a:r>
          </a:p>
          <a:p>
            <a:endParaRPr lang="en-US" b="1" dirty="0">
              <a:latin typeface="Times New Roman" panose="02020603050405020304" pitchFamily="18" charset="0"/>
              <a:cs typeface="Times New Roman" panose="02020603050405020304" pitchFamily="18" charset="0"/>
            </a:endParaRPr>
          </a:p>
          <a:p>
            <a:pPr marL="400050" indent="-400050" algn="just">
              <a:lnSpc>
                <a:spcPct val="200000"/>
              </a:lnSpc>
              <a:buFont typeface="+mj-lt"/>
              <a:buAutoNum type="romanLcPeriod"/>
            </a:pPr>
            <a:r>
              <a:rPr lang="en-US" sz="1800" i="0" u="none" strike="noStrike" baseline="0" dirty="0">
                <a:solidFill>
                  <a:srgbClr val="000000"/>
                </a:solidFill>
                <a:latin typeface="Times New Roman" panose="02020603050405020304" pitchFamily="18" charset="0"/>
                <a:cs typeface="Times New Roman" panose="02020603050405020304" pitchFamily="18" charset="0"/>
              </a:rPr>
              <a:t>Data Collection </a:t>
            </a:r>
            <a:endParaRPr lang="en-US" dirty="0">
              <a:solidFill>
                <a:srgbClr val="000000"/>
              </a:solidFill>
              <a:latin typeface="Times New Roman" panose="02020603050405020304" pitchFamily="18" charset="0"/>
              <a:cs typeface="Times New Roman" panose="02020603050405020304" pitchFamily="18" charset="0"/>
            </a:endParaRPr>
          </a:p>
          <a:p>
            <a:pPr marL="400050" indent="-400050" algn="just">
              <a:lnSpc>
                <a:spcPct val="200000"/>
              </a:lnSpc>
              <a:buFont typeface="+mj-lt"/>
              <a:buAutoNum type="romanLcPeriod"/>
            </a:pPr>
            <a:r>
              <a:rPr lang="en-US" sz="1800" i="0" u="none" strike="noStrike" baseline="0" dirty="0">
                <a:solidFill>
                  <a:srgbClr val="000000"/>
                </a:solidFill>
                <a:latin typeface="Times New Roman" panose="02020603050405020304" pitchFamily="18" charset="0"/>
                <a:cs typeface="Times New Roman" panose="02020603050405020304" pitchFamily="18" charset="0"/>
              </a:rPr>
              <a:t>Dataset Description</a:t>
            </a:r>
          </a:p>
          <a:p>
            <a:pPr marL="400050" indent="-400050" algn="just">
              <a:lnSpc>
                <a:spcPct val="200000"/>
              </a:lnSpc>
              <a:buFont typeface="+mj-lt"/>
              <a:buAutoNum type="romanLcPeriod"/>
            </a:pPr>
            <a:r>
              <a:rPr lang="en-US" sz="1800" i="0" u="none" strike="noStrike" baseline="0" dirty="0">
                <a:solidFill>
                  <a:srgbClr val="000000"/>
                </a:solidFill>
                <a:latin typeface="Times New Roman" panose="02020603050405020304" pitchFamily="18" charset="0"/>
                <a:cs typeface="Times New Roman" panose="02020603050405020304" pitchFamily="18" charset="0"/>
              </a:rPr>
              <a:t>Data Processing (Data cleaning, Data Encoding, Dataset Splitting) </a:t>
            </a:r>
            <a:endParaRPr lang="en-US" dirty="0">
              <a:solidFill>
                <a:srgbClr val="000000"/>
              </a:solidFill>
              <a:latin typeface="Times New Roman" panose="02020603050405020304" pitchFamily="18" charset="0"/>
              <a:cs typeface="Times New Roman" panose="02020603050405020304" pitchFamily="18" charset="0"/>
            </a:endParaRPr>
          </a:p>
          <a:p>
            <a:pPr marL="400050" indent="-400050" algn="just">
              <a:lnSpc>
                <a:spcPct val="200000"/>
              </a:lnSpc>
              <a:buFont typeface="+mj-lt"/>
              <a:buAutoNum type="romanLcPeriod"/>
            </a:pPr>
            <a:r>
              <a:rPr lang="en-US" sz="1800" i="0" u="none" strike="noStrike" baseline="0" dirty="0">
                <a:solidFill>
                  <a:srgbClr val="000000"/>
                </a:solidFill>
                <a:latin typeface="Times New Roman" panose="02020603050405020304" pitchFamily="18" charset="0"/>
                <a:cs typeface="Times New Roman" panose="02020603050405020304" pitchFamily="18" charset="0"/>
              </a:rPr>
              <a:t>Apply Machine Learning Model (Linear Regression, Random Forest Regression, Decision Tree Regression)</a:t>
            </a:r>
          </a:p>
          <a:p>
            <a:pPr marL="400050" indent="-400050">
              <a:buFont typeface="+mj-lt"/>
              <a:buAutoNum type="romanLcPeriod"/>
            </a:pPr>
            <a:endParaRPr lang="en-US" dirty="0"/>
          </a:p>
        </p:txBody>
      </p:sp>
      <p:sp>
        <p:nvSpPr>
          <p:cNvPr id="4" name="Rectangle 1">
            <a:extLst>
              <a:ext uri="{FF2B5EF4-FFF2-40B4-BE49-F238E27FC236}">
                <a16:creationId xmlns:a16="http://schemas.microsoft.com/office/drawing/2014/main" id="{ADFA55BB-56DB-FA38-39FD-5290E2F593E2}"/>
              </a:ext>
            </a:extLst>
          </p:cNvPr>
          <p:cNvSpPr>
            <a:spLocks noChangeArrowheads="1"/>
          </p:cNvSpPr>
          <p:nvPr/>
        </p:nvSpPr>
        <p:spPr bwMode="auto">
          <a:xfrm>
            <a:off x="829733" y="320040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5" name="Slide Number Placeholder 4">
            <a:extLst>
              <a:ext uri="{FF2B5EF4-FFF2-40B4-BE49-F238E27FC236}">
                <a16:creationId xmlns:a16="http://schemas.microsoft.com/office/drawing/2014/main" id="{E8E2E98E-DFAE-B586-309F-CC581E2BB226}"/>
              </a:ext>
            </a:extLst>
          </p:cNvPr>
          <p:cNvSpPr>
            <a:spLocks noGrp="1"/>
          </p:cNvSpPr>
          <p:nvPr>
            <p:ph type="sldNum" sz="quarter" idx="12"/>
          </p:nvPr>
        </p:nvSpPr>
        <p:spPr/>
        <p:txBody>
          <a:bodyPr/>
          <a:lstStyle/>
          <a:p>
            <a:fld id="{69E57DC2-970A-4B3E-BB1C-7A09969E49DF}" type="slidenum">
              <a:rPr lang="en-US" smtClean="0"/>
              <a:t>6</a:t>
            </a:fld>
            <a:endParaRPr lang="en-US" dirty="0"/>
          </a:p>
        </p:txBody>
      </p:sp>
    </p:spTree>
    <p:extLst>
      <p:ext uri="{BB962C8B-B14F-4D97-AF65-F5344CB8AC3E}">
        <p14:creationId xmlns:p14="http://schemas.microsoft.com/office/powerpoint/2010/main" val="25251096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FE6378-4964-D9F3-6906-A8CE0D0B87C3}"/>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B4A7A4A1-D280-D10A-97BF-FFDD9C790D3E}"/>
              </a:ext>
            </a:extLst>
          </p:cNvPr>
          <p:cNvSpPr txBox="1"/>
          <p:nvPr/>
        </p:nvSpPr>
        <p:spPr>
          <a:xfrm>
            <a:off x="1014008" y="1112693"/>
            <a:ext cx="10701866" cy="1631216"/>
          </a:xfrm>
          <a:prstGeom prst="rect">
            <a:avLst/>
          </a:prstGeom>
          <a:noFill/>
        </p:spPr>
        <p:txBody>
          <a:bodyPr wrap="square" rtlCol="0">
            <a:spAutoFit/>
          </a:bodyPr>
          <a:lstStyle/>
          <a:p>
            <a:r>
              <a:rPr lang="en-US" b="1" dirty="0"/>
              <a:t>Pre-processing Result </a:t>
            </a:r>
          </a:p>
          <a:p>
            <a:pPr algn="just">
              <a:lnSpc>
                <a:spcPct val="200000"/>
              </a:lnSpc>
            </a:pPr>
            <a:r>
              <a:rPr lang="en-US" sz="1600" b="0" i="0" u="none" strike="noStrike" baseline="0" dirty="0">
                <a:solidFill>
                  <a:srgbClr val="000000"/>
                </a:solidFill>
                <a:latin typeface="Times New Roman" panose="02020603050405020304" pitchFamily="18" charset="0"/>
              </a:rPr>
              <a:t>As there was no null values or missing values, we dropped down irreverent columns, Then we directly </a:t>
            </a:r>
            <a:r>
              <a:rPr lang="en-US" sz="1600" b="0" i="0" u="none" strike="noStrike" baseline="0" dirty="0" err="1">
                <a:solidFill>
                  <a:srgbClr val="000000"/>
                </a:solidFill>
                <a:latin typeface="Times New Roman" panose="02020603050405020304" pitchFamily="18" charset="0"/>
              </a:rPr>
              <a:t>distlplot</a:t>
            </a:r>
            <a:r>
              <a:rPr lang="en-US" sz="1600" b="0" i="0" u="none" strike="noStrike" baseline="0" dirty="0">
                <a:solidFill>
                  <a:srgbClr val="000000"/>
                </a:solidFill>
                <a:latin typeface="Times New Roman" panose="02020603050405020304" pitchFamily="18" charset="0"/>
              </a:rPr>
              <a:t> the dataset. It is represented that pesticides have a high effect on yield. </a:t>
            </a:r>
            <a:endParaRPr lang="en-US" sz="1600" b="1" i="0" u="none" strike="noStrike" baseline="0" dirty="0">
              <a:solidFill>
                <a:srgbClr val="000000"/>
              </a:solidFill>
              <a:latin typeface="Times New Roman" panose="02020603050405020304" pitchFamily="18" charset="0"/>
            </a:endParaRPr>
          </a:p>
          <a:p>
            <a:endParaRPr lang="en-US" b="1" dirty="0"/>
          </a:p>
        </p:txBody>
      </p:sp>
      <p:pic>
        <p:nvPicPr>
          <p:cNvPr id="4" name="Picture 3">
            <a:extLst>
              <a:ext uri="{FF2B5EF4-FFF2-40B4-BE49-F238E27FC236}">
                <a16:creationId xmlns:a16="http://schemas.microsoft.com/office/drawing/2014/main" id="{82C494BA-2C11-5ACB-B54A-5279CAFA0E3B}"/>
              </a:ext>
            </a:extLst>
          </p:cNvPr>
          <p:cNvPicPr>
            <a:picLocks noChangeAspect="1"/>
          </p:cNvPicPr>
          <p:nvPr/>
        </p:nvPicPr>
        <p:blipFill>
          <a:blip r:embed="rId2"/>
          <a:stretch>
            <a:fillRect/>
          </a:stretch>
        </p:blipFill>
        <p:spPr>
          <a:xfrm>
            <a:off x="1803400" y="2743910"/>
            <a:ext cx="8585200" cy="3682648"/>
          </a:xfrm>
          <a:prstGeom prst="rect">
            <a:avLst/>
          </a:prstGeom>
        </p:spPr>
      </p:pic>
      <p:sp>
        <p:nvSpPr>
          <p:cNvPr id="5" name="TextBox 4">
            <a:extLst>
              <a:ext uri="{FF2B5EF4-FFF2-40B4-BE49-F238E27FC236}">
                <a16:creationId xmlns:a16="http://schemas.microsoft.com/office/drawing/2014/main" id="{EE72FE3D-6AD6-AEBF-CD9E-3123FFD44B47}"/>
              </a:ext>
            </a:extLst>
          </p:cNvPr>
          <p:cNvSpPr txBox="1"/>
          <p:nvPr/>
        </p:nvSpPr>
        <p:spPr>
          <a:xfrm>
            <a:off x="905435" y="439271"/>
            <a:ext cx="9654989"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RESULT AND DISCUSSION </a:t>
            </a:r>
          </a:p>
        </p:txBody>
      </p:sp>
      <p:sp>
        <p:nvSpPr>
          <p:cNvPr id="6" name="Slide Number Placeholder 5">
            <a:extLst>
              <a:ext uri="{FF2B5EF4-FFF2-40B4-BE49-F238E27FC236}">
                <a16:creationId xmlns:a16="http://schemas.microsoft.com/office/drawing/2014/main" id="{78C3ECC0-09AE-D6DB-6A1D-36C96094C20E}"/>
              </a:ext>
            </a:extLst>
          </p:cNvPr>
          <p:cNvSpPr>
            <a:spLocks noGrp="1"/>
          </p:cNvSpPr>
          <p:nvPr>
            <p:ph type="sldNum" sz="quarter" idx="12"/>
          </p:nvPr>
        </p:nvSpPr>
        <p:spPr/>
        <p:txBody>
          <a:bodyPr/>
          <a:lstStyle/>
          <a:p>
            <a:fld id="{69E57DC2-970A-4B3E-BB1C-7A09969E49DF}" type="slidenum">
              <a:rPr lang="en-US" smtClean="0"/>
              <a:t>7</a:t>
            </a:fld>
            <a:endParaRPr lang="en-US" dirty="0"/>
          </a:p>
        </p:txBody>
      </p:sp>
    </p:spTree>
    <p:extLst>
      <p:ext uri="{BB962C8B-B14F-4D97-AF65-F5344CB8AC3E}">
        <p14:creationId xmlns:p14="http://schemas.microsoft.com/office/powerpoint/2010/main" val="32834039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185262-E9B3-6584-64DE-702DE801849F}"/>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CC15366-8215-1616-B4B5-69C94B74E682}"/>
              </a:ext>
            </a:extLst>
          </p:cNvPr>
          <p:cNvSpPr txBox="1"/>
          <p:nvPr/>
        </p:nvSpPr>
        <p:spPr>
          <a:xfrm>
            <a:off x="1049867" y="541867"/>
            <a:ext cx="10701866" cy="2264081"/>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Correlation Metrics</a:t>
            </a:r>
          </a:p>
          <a:p>
            <a:pPr algn="just">
              <a:lnSpc>
                <a:spcPct val="200000"/>
              </a:lnSpc>
            </a:pPr>
            <a:r>
              <a:rPr lang="en-US" sz="1600" b="0" i="0" u="none" strike="noStrike" baseline="0" dirty="0">
                <a:solidFill>
                  <a:srgbClr val="000000"/>
                </a:solidFill>
                <a:latin typeface="Times New Roman" panose="02020603050405020304" pitchFamily="18" charset="0"/>
                <a:cs typeface="Times New Roman" panose="02020603050405020304" pitchFamily="18" charset="0"/>
              </a:rPr>
              <a:t>We visualize the correlation relation among features are given below. The diagram shows negative relation between high annual rainfall and yield, that means heavy rainfall decreases amount of yield. Conversely fertilizer and pesticide value are positively increasing the yield production. </a:t>
            </a:r>
          </a:p>
          <a:p>
            <a:pPr algn="just">
              <a:lnSpc>
                <a:spcPct val="200000"/>
              </a:lnSpc>
            </a:pPr>
            <a:endParaRPr lang="en-US" sz="1600" b="1" dirty="0">
              <a:latin typeface="Times New Roman" panose="02020603050405020304" pitchFamily="18" charset="0"/>
              <a:cs typeface="Times New Roman" panose="02020603050405020304" pitchFamily="18" charset="0"/>
            </a:endParaRPr>
          </a:p>
        </p:txBody>
      </p:sp>
      <p:pic>
        <p:nvPicPr>
          <p:cNvPr id="4" name="Picture 3">
            <a:extLst>
              <a:ext uri="{FF2B5EF4-FFF2-40B4-BE49-F238E27FC236}">
                <a16:creationId xmlns:a16="http://schemas.microsoft.com/office/drawing/2014/main" id="{0A5E1FBC-DE1E-C05D-0A3C-EB225CCA9DBD}"/>
              </a:ext>
            </a:extLst>
          </p:cNvPr>
          <p:cNvPicPr>
            <a:picLocks noChangeAspect="1"/>
          </p:cNvPicPr>
          <p:nvPr/>
        </p:nvPicPr>
        <p:blipFill>
          <a:blip r:embed="rId2"/>
          <a:stretch>
            <a:fillRect/>
          </a:stretch>
        </p:blipFill>
        <p:spPr>
          <a:xfrm>
            <a:off x="2506133" y="2489201"/>
            <a:ext cx="7789333" cy="3826932"/>
          </a:xfrm>
          <a:prstGeom prst="rect">
            <a:avLst/>
          </a:prstGeom>
        </p:spPr>
      </p:pic>
      <p:sp>
        <p:nvSpPr>
          <p:cNvPr id="5" name="Slide Number Placeholder 4">
            <a:extLst>
              <a:ext uri="{FF2B5EF4-FFF2-40B4-BE49-F238E27FC236}">
                <a16:creationId xmlns:a16="http://schemas.microsoft.com/office/drawing/2014/main" id="{B81E2A67-1963-BDBB-6380-BD77B312F6A9}"/>
              </a:ext>
            </a:extLst>
          </p:cNvPr>
          <p:cNvSpPr>
            <a:spLocks noGrp="1"/>
          </p:cNvSpPr>
          <p:nvPr>
            <p:ph type="sldNum" sz="quarter" idx="12"/>
          </p:nvPr>
        </p:nvSpPr>
        <p:spPr/>
        <p:txBody>
          <a:bodyPr/>
          <a:lstStyle/>
          <a:p>
            <a:fld id="{69E57DC2-970A-4B3E-BB1C-7A09969E49DF}" type="slidenum">
              <a:rPr lang="en-US" smtClean="0"/>
              <a:t>8</a:t>
            </a:fld>
            <a:endParaRPr lang="en-US" dirty="0"/>
          </a:p>
        </p:txBody>
      </p:sp>
    </p:spTree>
    <p:extLst>
      <p:ext uri="{BB962C8B-B14F-4D97-AF65-F5344CB8AC3E}">
        <p14:creationId xmlns:p14="http://schemas.microsoft.com/office/powerpoint/2010/main" val="36487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69926A-AEC6-6159-5498-87315BB9010B}"/>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A0AFBEA0-68BF-A5E0-B1BE-730240C86BA0}"/>
              </a:ext>
            </a:extLst>
          </p:cNvPr>
          <p:cNvSpPr txBox="1"/>
          <p:nvPr/>
        </p:nvSpPr>
        <p:spPr>
          <a:xfrm>
            <a:off x="1049867" y="541867"/>
            <a:ext cx="10701866" cy="2879506"/>
          </a:xfrm>
          <a:prstGeom prst="rect">
            <a:avLst/>
          </a:prstGeom>
          <a:noFill/>
        </p:spPr>
        <p:txBody>
          <a:bodyPr wrap="square" rtlCol="0">
            <a:spAutoFit/>
          </a:bodyPr>
          <a:lstStyle/>
          <a:p>
            <a:pPr algn="just"/>
            <a:r>
              <a:rPr lang="en-US" sz="1800" b="1" i="0" u="none" strike="noStrike" baseline="0" dirty="0">
                <a:solidFill>
                  <a:srgbClr val="000000"/>
                </a:solidFill>
                <a:latin typeface="Times New Roman" panose="02020603050405020304" pitchFamily="18" charset="0"/>
              </a:rPr>
              <a:t>Result Analysis for Machine Learning Model </a:t>
            </a:r>
          </a:p>
          <a:p>
            <a:pPr algn="just"/>
            <a:endParaRPr lang="en-US" sz="1800" b="1" i="0" u="none" strike="noStrike" baseline="0" dirty="0">
              <a:solidFill>
                <a:srgbClr val="000000"/>
              </a:solidFill>
              <a:latin typeface="Times New Roman" panose="02020603050405020304" pitchFamily="18" charset="0"/>
            </a:endParaRPr>
          </a:p>
          <a:p>
            <a:pPr algn="just">
              <a:lnSpc>
                <a:spcPct val="200000"/>
              </a:lnSpc>
            </a:pPr>
            <a:r>
              <a:rPr lang="en-US" sz="1800" b="0" i="0" u="none" strike="noStrike" baseline="0" dirty="0">
                <a:solidFill>
                  <a:srgbClr val="000000"/>
                </a:solidFill>
                <a:latin typeface="Times New Roman" panose="02020603050405020304" pitchFamily="18" charset="0"/>
                <a:cs typeface="Times New Roman" panose="02020603050405020304" pitchFamily="18" charset="0"/>
              </a:rPr>
              <a:t>We split the data into training and testing dataset. We applied different machine learning models to count mean squared error and R-squared error. </a:t>
            </a:r>
          </a:p>
          <a:p>
            <a:pPr algn="just">
              <a:lnSpc>
                <a:spcPct val="200000"/>
              </a:lnSpc>
            </a:pPr>
            <a:r>
              <a:rPr lang="en-US" sz="1800" b="1" kern="100" dirty="0">
                <a:effectLst/>
                <a:latin typeface="Times New Roman" panose="02020603050405020304" pitchFamily="18" charset="0"/>
                <a:ea typeface="Calibri" panose="020F0502020204030204" pitchFamily="34" charset="0"/>
                <a:cs typeface="Times New Roman" panose="02020603050405020304" pitchFamily="18" charset="0"/>
              </a:rPr>
              <a:t>Table 4.1:  </a:t>
            </a:r>
            <a:r>
              <a:rPr lang="en-US" sz="1800" kern="100" dirty="0">
                <a:effectLst/>
                <a:latin typeface="Times New Roman" panose="02020603050405020304" pitchFamily="18" charset="0"/>
                <a:ea typeface="Calibri" panose="020F0502020204030204" pitchFamily="34" charset="0"/>
                <a:cs typeface="Times New Roman" panose="02020603050405020304" pitchFamily="18" charset="0"/>
              </a:rPr>
              <a:t>MSE and r2 Score of different models</a:t>
            </a:r>
          </a:p>
          <a:p>
            <a:pPr algn="just">
              <a:lnSpc>
                <a:spcPct val="200000"/>
              </a:lnSpc>
            </a:pPr>
            <a:endParaRPr lang="en-US" dirty="0"/>
          </a:p>
        </p:txBody>
      </p:sp>
      <p:graphicFrame>
        <p:nvGraphicFramePr>
          <p:cNvPr id="9" name="Table 8">
            <a:extLst>
              <a:ext uri="{FF2B5EF4-FFF2-40B4-BE49-F238E27FC236}">
                <a16:creationId xmlns:a16="http://schemas.microsoft.com/office/drawing/2014/main" id="{D51D9AAF-E6A3-BAC5-2566-772DBA0A13E3}"/>
              </a:ext>
            </a:extLst>
          </p:cNvPr>
          <p:cNvGraphicFramePr>
            <a:graphicFrameLocks noGrp="1"/>
          </p:cNvGraphicFramePr>
          <p:nvPr>
            <p:extLst>
              <p:ext uri="{D42A27DB-BD31-4B8C-83A1-F6EECF244321}">
                <p14:modId xmlns:p14="http://schemas.microsoft.com/office/powerpoint/2010/main" val="1530422258"/>
              </p:ext>
            </p:extLst>
          </p:nvPr>
        </p:nvGraphicFramePr>
        <p:xfrm>
          <a:off x="1490132" y="3064933"/>
          <a:ext cx="8771467" cy="3332916"/>
        </p:xfrm>
        <a:graphic>
          <a:graphicData uri="http://schemas.openxmlformats.org/drawingml/2006/table">
            <a:tbl>
              <a:tblPr firstRow="1" firstCol="1" bandRow="1"/>
              <a:tblGrid>
                <a:gridCol w="5028349">
                  <a:extLst>
                    <a:ext uri="{9D8B030D-6E8A-4147-A177-3AD203B41FA5}">
                      <a16:colId xmlns:a16="http://schemas.microsoft.com/office/drawing/2014/main" val="2219583519"/>
                    </a:ext>
                  </a:extLst>
                </a:gridCol>
                <a:gridCol w="3743118">
                  <a:extLst>
                    <a:ext uri="{9D8B030D-6E8A-4147-A177-3AD203B41FA5}">
                      <a16:colId xmlns:a16="http://schemas.microsoft.com/office/drawing/2014/main" val="944165478"/>
                    </a:ext>
                  </a:extLst>
                </a:gridCol>
              </a:tblGrid>
              <a:tr h="555486">
                <a:tc>
                  <a:txBody>
                    <a:bodyPr/>
                    <a:lstStyle/>
                    <a:p>
                      <a:pPr marL="0" marR="0" algn="just">
                        <a:lnSpc>
                          <a:spcPct val="107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Mean Squared Error of Linear Regression </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just">
                        <a:lnSpc>
                          <a:spcPct val="107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0.4619998281981817</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391267548"/>
                  </a:ext>
                </a:extLst>
              </a:tr>
              <a:tr h="555486">
                <a:tc>
                  <a:txBody>
                    <a:bodyPr/>
                    <a:lstStyle/>
                    <a:p>
                      <a:pPr marL="0" marR="0" algn="just">
                        <a:lnSpc>
                          <a:spcPct val="107000"/>
                        </a:lnSpc>
                        <a:spcAft>
                          <a:spcPts val="800"/>
                        </a:spcAft>
                      </a:pPr>
                      <a:r>
                        <a:rPr lang="en-US" sz="1200" kern="100">
                          <a:effectLst/>
                          <a:latin typeface="Times New Roman" panose="02020603050405020304" pitchFamily="18" charset="0"/>
                          <a:ea typeface="Calibri" panose="020F0502020204030204" pitchFamily="34" charset="0"/>
                          <a:cs typeface="Times New Roman" panose="02020603050405020304" pitchFamily="18" charset="0"/>
                        </a:rPr>
                        <a:t>R-sequared Score of Linear Regression </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just">
                        <a:lnSpc>
                          <a:spcPct val="107000"/>
                        </a:lnSpc>
                        <a:spcAft>
                          <a:spcPts val="800"/>
                        </a:spcAft>
                      </a:pPr>
                      <a:r>
                        <a:rPr lang="en-US" sz="1200" kern="100">
                          <a:effectLst/>
                          <a:latin typeface="Times New Roman" panose="02020603050405020304" pitchFamily="18" charset="0"/>
                          <a:ea typeface="Calibri" panose="020F0502020204030204" pitchFamily="34" charset="0"/>
                          <a:cs typeface="Times New Roman" panose="02020603050405020304" pitchFamily="18" charset="0"/>
                        </a:rPr>
                        <a:t>34.44396381863817</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36309600"/>
                  </a:ext>
                </a:extLst>
              </a:tr>
              <a:tr h="555486">
                <a:tc>
                  <a:txBody>
                    <a:bodyPr/>
                    <a:lstStyle/>
                    <a:p>
                      <a:pPr marL="0" marR="0" algn="just">
                        <a:lnSpc>
                          <a:spcPct val="107000"/>
                        </a:lnSpc>
                        <a:spcAft>
                          <a:spcPts val="800"/>
                        </a:spcAft>
                      </a:pPr>
                      <a:r>
                        <a:rPr lang="en-US" sz="1200" kern="100">
                          <a:effectLst/>
                          <a:latin typeface="Times New Roman" panose="02020603050405020304" pitchFamily="18" charset="0"/>
                          <a:ea typeface="Calibri" panose="020F0502020204030204" pitchFamily="34" charset="0"/>
                          <a:cs typeface="Times New Roman" panose="02020603050405020304" pitchFamily="18" charset="0"/>
                        </a:rPr>
                        <a:t>Mean Squared Error of Random Forest  </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just">
                        <a:lnSpc>
                          <a:spcPct val="107000"/>
                        </a:lnSpc>
                        <a:spcAft>
                          <a:spcPts val="800"/>
                        </a:spcAft>
                      </a:pPr>
                      <a:r>
                        <a:rPr lang="en-US" sz="1200" kern="100">
                          <a:effectLst/>
                          <a:latin typeface="Times New Roman" panose="02020603050405020304" pitchFamily="18" charset="0"/>
                          <a:ea typeface="Calibri" panose="020F0502020204030204" pitchFamily="34" charset="0"/>
                          <a:cs typeface="Times New Roman" panose="02020603050405020304" pitchFamily="18" charset="0"/>
                        </a:rPr>
                        <a:t>0.039132642904837325</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143607978"/>
                  </a:ext>
                </a:extLst>
              </a:tr>
              <a:tr h="555486">
                <a:tc>
                  <a:txBody>
                    <a:bodyPr/>
                    <a:lstStyle/>
                    <a:p>
                      <a:pPr marL="0" marR="0" algn="just">
                        <a:lnSpc>
                          <a:spcPct val="107000"/>
                        </a:lnSpc>
                        <a:spcAft>
                          <a:spcPts val="800"/>
                        </a:spcAft>
                      </a:pPr>
                      <a:r>
                        <a:rPr lang="en-US" sz="1200" kern="100">
                          <a:effectLst/>
                          <a:latin typeface="Times New Roman" panose="02020603050405020304" pitchFamily="18" charset="0"/>
                          <a:ea typeface="Calibri" panose="020F0502020204030204" pitchFamily="34" charset="0"/>
                          <a:cs typeface="Times New Roman" panose="02020603050405020304" pitchFamily="18" charset="0"/>
                        </a:rPr>
                        <a:t>R-sequared Score of Random Forest  </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just">
                        <a:lnSpc>
                          <a:spcPct val="107000"/>
                        </a:lnSpc>
                        <a:spcAft>
                          <a:spcPts val="800"/>
                        </a:spcAft>
                      </a:pPr>
                      <a:r>
                        <a:rPr lang="en-US" sz="1200" kern="100">
                          <a:effectLst/>
                          <a:latin typeface="Times New Roman" panose="02020603050405020304" pitchFamily="18" charset="0"/>
                          <a:ea typeface="Calibri" panose="020F0502020204030204" pitchFamily="34" charset="0"/>
                          <a:cs typeface="Times New Roman" panose="02020603050405020304" pitchFamily="18" charset="0"/>
                        </a:rPr>
                        <a:t>94.44722530710257</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05650166"/>
                  </a:ext>
                </a:extLst>
              </a:tr>
              <a:tr h="555486">
                <a:tc>
                  <a:txBody>
                    <a:bodyPr/>
                    <a:lstStyle/>
                    <a:p>
                      <a:pPr marL="0" marR="0" algn="just">
                        <a:lnSpc>
                          <a:spcPct val="107000"/>
                        </a:lnSpc>
                        <a:spcAft>
                          <a:spcPts val="800"/>
                        </a:spcAft>
                      </a:pPr>
                      <a:r>
                        <a:rPr lang="en-US" sz="1200" kern="100">
                          <a:effectLst/>
                          <a:latin typeface="Times New Roman" panose="02020603050405020304" pitchFamily="18" charset="0"/>
                          <a:ea typeface="Calibri" panose="020F0502020204030204" pitchFamily="34" charset="0"/>
                          <a:cs typeface="Times New Roman" panose="02020603050405020304" pitchFamily="18" charset="0"/>
                        </a:rPr>
                        <a:t>Mean Squared Error of Decision tree  </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just">
                        <a:lnSpc>
                          <a:spcPct val="107000"/>
                        </a:lnSpc>
                        <a:spcAft>
                          <a:spcPts val="800"/>
                        </a:spcAft>
                      </a:pPr>
                      <a:r>
                        <a:rPr lang="en-US" sz="1200" kern="100">
                          <a:effectLst/>
                          <a:latin typeface="Times New Roman" panose="02020603050405020304" pitchFamily="18" charset="0"/>
                          <a:ea typeface="Calibri" panose="020F0502020204030204" pitchFamily="34" charset="0"/>
                          <a:cs typeface="Times New Roman" panose="02020603050405020304" pitchFamily="18" charset="0"/>
                        </a:rPr>
                        <a:t>0.045749528640184216</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28308795"/>
                  </a:ext>
                </a:extLst>
              </a:tr>
              <a:tr h="555486">
                <a:tc>
                  <a:txBody>
                    <a:bodyPr/>
                    <a:lstStyle/>
                    <a:p>
                      <a:pPr marL="0" marR="0" algn="just">
                        <a:lnSpc>
                          <a:spcPct val="107000"/>
                        </a:lnSpc>
                        <a:spcAft>
                          <a:spcPts val="800"/>
                        </a:spcAft>
                      </a:pPr>
                      <a:r>
                        <a:rPr lang="en-US" sz="1200" kern="100">
                          <a:effectLst/>
                          <a:latin typeface="Times New Roman" panose="02020603050405020304" pitchFamily="18" charset="0"/>
                          <a:ea typeface="Calibri" panose="020F0502020204030204" pitchFamily="34" charset="0"/>
                          <a:cs typeface="Times New Roman" panose="02020603050405020304" pitchFamily="18" charset="0"/>
                        </a:rPr>
                        <a:t>R-sequared Score of Decision tree</a:t>
                      </a:r>
                      <a:endParaRPr lang="en-US" sz="1100" kern="1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tc>
                  <a:txBody>
                    <a:bodyPr/>
                    <a:lstStyle/>
                    <a:p>
                      <a:pPr marL="0" marR="0" algn="just">
                        <a:lnSpc>
                          <a:spcPct val="107000"/>
                        </a:lnSpc>
                        <a:spcAft>
                          <a:spcPts val="800"/>
                        </a:spcAft>
                      </a:pPr>
                      <a:r>
                        <a:rPr lang="en-US" sz="1200" kern="100" dirty="0">
                          <a:effectLst/>
                          <a:latin typeface="Times New Roman" panose="02020603050405020304" pitchFamily="18" charset="0"/>
                          <a:ea typeface="Calibri" panose="020F0502020204030204" pitchFamily="34" charset="0"/>
                          <a:cs typeface="Times New Roman" panose="02020603050405020304" pitchFamily="18" charset="0"/>
                        </a:rPr>
                        <a:t>93.50831413398355</a:t>
                      </a:r>
                      <a:endParaRPr lang="en-US" sz="1100" kern="1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020901744"/>
                  </a:ext>
                </a:extLst>
              </a:tr>
            </a:tbl>
          </a:graphicData>
        </a:graphic>
      </p:graphicFrame>
      <p:sp>
        <p:nvSpPr>
          <p:cNvPr id="10" name="Slide Number Placeholder 9">
            <a:extLst>
              <a:ext uri="{FF2B5EF4-FFF2-40B4-BE49-F238E27FC236}">
                <a16:creationId xmlns:a16="http://schemas.microsoft.com/office/drawing/2014/main" id="{FAB78278-1F23-40A5-0DE8-C71B8F638DB7}"/>
              </a:ext>
            </a:extLst>
          </p:cNvPr>
          <p:cNvSpPr>
            <a:spLocks noGrp="1"/>
          </p:cNvSpPr>
          <p:nvPr>
            <p:ph type="sldNum" sz="quarter" idx="12"/>
          </p:nvPr>
        </p:nvSpPr>
        <p:spPr/>
        <p:txBody>
          <a:bodyPr/>
          <a:lstStyle/>
          <a:p>
            <a:fld id="{69E57DC2-970A-4B3E-BB1C-7A09969E49DF}" type="slidenum">
              <a:rPr lang="en-US" smtClean="0"/>
              <a:t>9</a:t>
            </a:fld>
            <a:endParaRPr lang="en-US" dirty="0"/>
          </a:p>
        </p:txBody>
      </p:sp>
    </p:spTree>
    <p:extLst>
      <p:ext uri="{BB962C8B-B14F-4D97-AF65-F5344CB8AC3E}">
        <p14:creationId xmlns:p14="http://schemas.microsoft.com/office/powerpoint/2010/main" val="3085344123"/>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970</TotalTime>
  <Words>1076</Words>
  <Application>Microsoft Office PowerPoint</Application>
  <PresentationFormat>Widescreen</PresentationFormat>
  <Paragraphs>123</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Franklin Gothic Book</vt:lpstr>
      <vt:lpstr>Times New Roman</vt:lpstr>
      <vt:lpstr>Crop</vt:lpstr>
      <vt:lpstr>Crop Yield prediction in Bangladesh based on machine learning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masphy m</dc:creator>
  <cp:lastModifiedBy>masphy m</cp:lastModifiedBy>
  <cp:revision>3</cp:revision>
  <dcterms:created xsi:type="dcterms:W3CDTF">2024-11-21T13:53:05Z</dcterms:created>
  <dcterms:modified xsi:type="dcterms:W3CDTF">2024-11-22T19:35:31Z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